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embeddedFontLst>
    <p:embeddedFont>
      <p:font typeface="Algerian" panose="04020705040A02060702" pitchFamily="82" charset="0"/>
      <p:regular r:id="rId21"/>
    </p:embeddedFont>
    <p:embeddedFont>
      <p:font typeface="Anton" pitchFamily="2" charset="0"/>
      <p:regular r:id="rId22"/>
    </p:embeddedFont>
    <p:embeddedFont>
      <p:font typeface="Arial Narrow" panose="020B0606020202030204" pitchFamily="34" charset="0"/>
      <p:regular r:id="rId23"/>
      <p:bold r:id="rId24"/>
      <p:italic r:id="rId25"/>
      <p:boldItalic r:id="rId26"/>
    </p:embeddedFont>
    <p:embeddedFont>
      <p:font typeface="Lustria" panose="020B0604020202020204" charset="0"/>
      <p:regular r:id="rId27"/>
    </p:embeddedFont>
    <p:embeddedFont>
      <p:font typeface="Merriweather"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verlock" panose="020B0604020202020204" charset="0"/>
      <p:regular r:id="rId36"/>
      <p:bold r:id="rId37"/>
      <p:italic r:id="rId38"/>
      <p:boldItalic r:id="rId39"/>
    </p:embeddedFont>
    <p:embeddedFont>
      <p:font typeface="Quattrocento Sans" panose="020B0502050000020003" pitchFamily="34" charset="0"/>
      <p:regular r:id="rId40"/>
      <p:bold r:id="rId41"/>
      <p:italic r:id="rId42"/>
      <p:boldItalic r:id="rId43"/>
    </p:embeddedFont>
    <p:embeddedFont>
      <p:font typeface="Song Myung"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viewProps" Target="viewProp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0693" y="359833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4" name="Google Shape;14;p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11"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11"/>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sp>
      <p:sp>
        <p:nvSpPr>
          <p:cNvPr id="75" name="Google Shape;75;p11"/>
          <p:cNvSpPr txBox="1">
            <a:spLocks noGrp="1"/>
          </p:cNvSpPr>
          <p:nvPr>
            <p:ph type="body" idx="1"/>
          </p:nvPr>
        </p:nvSpPr>
        <p:spPr>
          <a:xfrm>
            <a:off x="913795" y="5108728"/>
            <a:ext cx="10353762" cy="682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76" name="Google Shape;76;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2" name="Google Shape;82;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8" name="Google Shape;88;p13"/>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9" name="Google Shape;89;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3"/>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Lustria"/>
              <a:buNone/>
            </a:pPr>
            <a:r>
              <a:rPr lang="en-US" sz="8000" b="0" cap="none">
                <a:solidFill>
                  <a:schemeClr val="lt1"/>
                </a:solidFill>
                <a:latin typeface="Lustria"/>
                <a:ea typeface="Lustria"/>
                <a:cs typeface="Lustria"/>
                <a:sym typeface="Lustria"/>
              </a:rPr>
              <a:t>“</a:t>
            </a:r>
            <a:endParaRPr/>
          </a:p>
        </p:txBody>
      </p:sp>
      <p:sp>
        <p:nvSpPr>
          <p:cNvPr id="93" name="Google Shape;93;p13"/>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Lustria"/>
              <a:buNone/>
            </a:pPr>
            <a:r>
              <a:rPr lang="en-US" sz="8000" b="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4"/>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7" name="Google Shape;97;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5"/>
          <p:cNvSpPr txBox="1">
            <a:spLocks noGrp="1"/>
          </p:cNvSpPr>
          <p:nvPr>
            <p:ph type="body" idx="1"/>
          </p:nvPr>
        </p:nvSpPr>
        <p:spPr>
          <a:xfrm>
            <a:off x="913795"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3" name="Google Shape;103;p15"/>
          <p:cNvSpPr txBox="1">
            <a:spLocks noGrp="1"/>
          </p:cNvSpPr>
          <p:nvPr>
            <p:ph type="body" idx="2"/>
          </p:nvPr>
        </p:nvSpPr>
        <p:spPr>
          <a:xfrm>
            <a:off x="91379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4" name="Google Shape;104;p15"/>
          <p:cNvSpPr txBox="1">
            <a:spLocks noGrp="1"/>
          </p:cNvSpPr>
          <p:nvPr>
            <p:ph type="body" idx="3"/>
          </p:nvPr>
        </p:nvSpPr>
        <p:spPr>
          <a:xfrm>
            <a:off x="4446711"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5" name="Google Shape;105;p15"/>
          <p:cNvSpPr txBox="1">
            <a:spLocks noGrp="1"/>
          </p:cNvSpPr>
          <p:nvPr>
            <p:ph type="body" idx="4"/>
          </p:nvPr>
        </p:nvSpPr>
        <p:spPr>
          <a:xfrm>
            <a:off x="444143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6" name="Google Shape;106;p15"/>
          <p:cNvSpPr txBox="1">
            <a:spLocks noGrp="1"/>
          </p:cNvSpPr>
          <p:nvPr>
            <p:ph type="body" idx="5"/>
          </p:nvPr>
        </p:nvSpPr>
        <p:spPr>
          <a:xfrm>
            <a:off x="7966572"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7" name="Google Shape;107;p15"/>
          <p:cNvSpPr txBox="1">
            <a:spLocks noGrp="1"/>
          </p:cNvSpPr>
          <p:nvPr>
            <p:ph type="body" idx="6"/>
          </p:nvPr>
        </p:nvSpPr>
        <p:spPr>
          <a:xfrm>
            <a:off x="7966572"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8" name="Google Shape;108;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16"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16"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16"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16"/>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6"/>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7" name="Google Shape;117;p16"/>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sp>
      <p:sp>
        <p:nvSpPr>
          <p:cNvPr id="118" name="Google Shape;118;p16"/>
          <p:cNvSpPr txBox="1">
            <a:spLocks noGrp="1"/>
          </p:cNvSpPr>
          <p:nvPr>
            <p:ph type="body" idx="3"/>
          </p:nvPr>
        </p:nvSpPr>
        <p:spPr>
          <a:xfrm>
            <a:off x="913795" y="4480368"/>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9" name="Google Shape;119;p16"/>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0" name="Google Shape;120;p16"/>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sp>
      <p:sp>
        <p:nvSpPr>
          <p:cNvPr id="121" name="Google Shape;121;p16"/>
          <p:cNvSpPr txBox="1">
            <a:spLocks noGrp="1"/>
          </p:cNvSpPr>
          <p:nvPr>
            <p:ph type="body" idx="6"/>
          </p:nvPr>
        </p:nvSpPr>
        <p:spPr>
          <a:xfrm>
            <a:off x="4441435" y="4480367"/>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2" name="Google Shape;122;p16"/>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3" name="Google Shape;123;p16"/>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sp>
      <p:sp>
        <p:nvSpPr>
          <p:cNvPr id="124" name="Google Shape;124;p16"/>
          <p:cNvSpPr txBox="1">
            <a:spLocks noGrp="1"/>
          </p:cNvSpPr>
          <p:nvPr>
            <p:ph type="body" idx="9"/>
          </p:nvPr>
        </p:nvSpPr>
        <p:spPr>
          <a:xfrm>
            <a:off x="7966572" y="4480365"/>
            <a:ext cx="3300984" cy="131083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5" name="Google Shape;125;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7"/>
          <p:cNvSpPr txBox="1">
            <a:spLocks noGrp="1"/>
          </p:cNvSpPr>
          <p:nvPr>
            <p:ph type="body" idx="1"/>
          </p:nvPr>
        </p:nvSpPr>
        <p:spPr>
          <a:xfrm rot="5400000">
            <a:off x="4061301" y="-1415056"/>
            <a:ext cx="4058751" cy="1035376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1" name="Google Shape;131;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8"/>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7" name="Google Shape;137;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9" name="Google Shape;29;p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4000"/>
              <a:buFont typeface="Lustria"/>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1295401" y="3589879"/>
            <a:ext cx="9590550" cy="150705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35" name="Google Shape;35;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913795" y="1732449"/>
            <a:ext cx="5060497" cy="40587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1" name="Google Shape;41;p7"/>
          <p:cNvSpPr txBox="1">
            <a:spLocks noGrp="1"/>
          </p:cNvSpPr>
          <p:nvPr>
            <p:ph type="body" idx="2"/>
          </p:nvPr>
        </p:nvSpPr>
        <p:spPr>
          <a:xfrm>
            <a:off x="6202892" y="1732449"/>
            <a:ext cx="5064665"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2" name="Google Shape;42;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pic>
        <p:nvPicPr>
          <p:cNvPr id="46" name="Google Shape;46;p8" descr="Slate-V2-HD-compPhotoInset.png"/>
          <p:cNvPicPr preferRelativeResize="0"/>
          <p:nvPr/>
        </p:nvPicPr>
        <p:blipFill rotWithShape="1">
          <a:blip r:embed="rId2">
            <a:alphaModFix/>
          </a:blip>
          <a:srcRect/>
          <a:stretch/>
        </p:blipFill>
        <p:spPr>
          <a:xfrm>
            <a:off x="913795" y="1734506"/>
            <a:ext cx="5089072" cy="4148769"/>
          </a:xfrm>
          <a:prstGeom prst="rect">
            <a:avLst/>
          </a:prstGeom>
          <a:noFill/>
          <a:ln>
            <a:noFill/>
          </a:ln>
        </p:spPr>
      </p:pic>
      <p:pic>
        <p:nvPicPr>
          <p:cNvPr id="47" name="Google Shape;47;p8" descr="Slate-V2-HD-compPhotoInset.png"/>
          <p:cNvPicPr preferRelativeResize="0"/>
          <p:nvPr/>
        </p:nvPicPr>
        <p:blipFill rotWithShape="1">
          <a:blip r:embed="rId2">
            <a:alphaModFix/>
          </a:blip>
          <a:srcRect/>
          <a:stretch/>
        </p:blipFill>
        <p:spPr>
          <a:xfrm>
            <a:off x="6178485" y="1734506"/>
            <a:ext cx="5089072" cy="4148769"/>
          </a:xfrm>
          <a:prstGeom prst="rect">
            <a:avLst/>
          </a:prstGeom>
          <a:noFill/>
          <a:ln>
            <a:noFill/>
          </a:ln>
        </p:spPr>
      </p:pic>
      <p:sp>
        <p:nvSpPr>
          <p:cNvPr id="48" name="Google Shape;48;p8"/>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1005872" y="1835254"/>
            <a:ext cx="4876344" cy="54488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50" name="Google Shape;50;p8"/>
          <p:cNvSpPr txBox="1">
            <a:spLocks noGrp="1"/>
          </p:cNvSpPr>
          <p:nvPr>
            <p:ph type="body" idx="2"/>
          </p:nvPr>
        </p:nvSpPr>
        <p:spPr>
          <a:xfrm>
            <a:off x="1005872" y="2380137"/>
            <a:ext cx="4876344"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1" name="Google Shape;51;p8"/>
          <p:cNvSpPr txBox="1">
            <a:spLocks noGrp="1"/>
          </p:cNvSpPr>
          <p:nvPr>
            <p:ph type="body" idx="3"/>
          </p:nvPr>
        </p:nvSpPr>
        <p:spPr>
          <a:xfrm>
            <a:off x="6294967" y="1835254"/>
            <a:ext cx="4895330" cy="5448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52" name="Google Shape;52;p8"/>
          <p:cNvSpPr txBox="1">
            <a:spLocks noGrp="1"/>
          </p:cNvSpPr>
          <p:nvPr>
            <p:ph type="body" idx="4"/>
          </p:nvPr>
        </p:nvSpPr>
        <p:spPr>
          <a:xfrm>
            <a:off x="6294967" y="2380137"/>
            <a:ext cx="4895330"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3" name="Google Shape;53;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400"/>
              <a:buFont typeface="Lustria"/>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4855633" y="609600"/>
            <a:ext cx="6411924" cy="51816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9" name="Google Shape;59;p9"/>
          <p:cNvSpPr txBox="1">
            <a:spLocks noGrp="1"/>
          </p:cNvSpPr>
          <p:nvPr>
            <p:ph type="body" idx="2"/>
          </p:nvPr>
        </p:nvSpPr>
        <p:spPr>
          <a:xfrm>
            <a:off x="913795" y="2431518"/>
            <a:ext cx="3706889" cy="335968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0" name="Google Shape;60;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10"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65" name="Google Shape;65;p10"/>
          <p:cNvSpPr txBox="1">
            <a:spLocks noGrp="1"/>
          </p:cNvSpPr>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spcBef>
                <a:spcPts val="0"/>
              </a:spcBef>
              <a:spcAft>
                <a:spcPts val="0"/>
              </a:spcAft>
              <a:buClr>
                <a:schemeClr val="lt2"/>
              </a:buClr>
              <a:buSzPts val="3200"/>
              <a:buFont typeface="Lustria"/>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sp>
      <p:sp>
        <p:nvSpPr>
          <p:cNvPr id="67" name="Google Shape;67;p10"/>
          <p:cNvSpPr txBox="1">
            <a:spLocks noGrp="1"/>
          </p:cNvSpPr>
          <p:nvPr>
            <p:ph type="body" idx="1"/>
          </p:nvPr>
        </p:nvSpPr>
        <p:spPr>
          <a:xfrm>
            <a:off x="913795" y="2439261"/>
            <a:ext cx="5934949" cy="337613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8" name="Google Shape;68;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spcBef>
                <a:spcPts val="0"/>
              </a:spcBef>
              <a:spcAft>
                <a:spcPts val="0"/>
              </a:spcAft>
              <a:buClr>
                <a:schemeClr val="lt2"/>
              </a:buClr>
              <a:buSzPts val="4000"/>
              <a:buFont typeface="Lustria"/>
              <a:buNone/>
              <a:defRPr sz="4000" b="0" i="0" u="none" strike="noStrike" cap="none">
                <a:solidFill>
                  <a:schemeClr val="lt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17500" algn="l" rtl="0">
              <a:spcBef>
                <a:spcPts val="400"/>
              </a:spcBef>
              <a:spcAft>
                <a:spcPts val="0"/>
              </a:spcAft>
              <a:buClr>
                <a:schemeClr val="lt2"/>
              </a:buClr>
              <a:buSzPts val="140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Lustria"/>
                <a:ea typeface="Lustria"/>
                <a:cs typeface="Lustria"/>
                <a:sym typeface="Lustria"/>
              </a:defRPr>
            </a:lvl3pPr>
            <a:lvl4pPr marL="1828800" marR="0" lvl="3" indent="-290830"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4pPr>
            <a:lvl5pPr marL="2286000" marR="0" lvl="4"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9pPr>
          </a:lstStyle>
          <a:p>
            <a:endParaRPr/>
          </a:p>
        </p:txBody>
      </p:sp>
      <p:sp>
        <p:nvSpPr>
          <p:cNvPr id="8" name="Google Shape;8;p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9" name="Google Shape;9;p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0" name="Google Shape;10;p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2F2F2"/>
                </a:solidFill>
                <a:latin typeface="Lustria"/>
                <a:ea typeface="Lustria"/>
                <a:cs typeface="Lustria"/>
                <a:sym typeface="Lustria"/>
              </a:defRPr>
            </a:lvl1pPr>
            <a:lvl2pPr marL="0" marR="0" lvl="1" indent="0" algn="r" rtl="0">
              <a:spcBef>
                <a:spcPts val="0"/>
              </a:spcBef>
              <a:buNone/>
              <a:defRPr sz="1000" b="0" i="0" u="none" strike="noStrike" cap="none">
                <a:solidFill>
                  <a:srgbClr val="F2F2F2"/>
                </a:solidFill>
                <a:latin typeface="Lustria"/>
                <a:ea typeface="Lustria"/>
                <a:cs typeface="Lustria"/>
                <a:sym typeface="Lustria"/>
              </a:defRPr>
            </a:lvl2pPr>
            <a:lvl3pPr marL="0" marR="0" lvl="2" indent="0" algn="r" rtl="0">
              <a:spcBef>
                <a:spcPts val="0"/>
              </a:spcBef>
              <a:buNone/>
              <a:defRPr sz="1000" b="0" i="0" u="none" strike="noStrike" cap="none">
                <a:solidFill>
                  <a:srgbClr val="F2F2F2"/>
                </a:solidFill>
                <a:latin typeface="Lustria"/>
                <a:ea typeface="Lustria"/>
                <a:cs typeface="Lustria"/>
                <a:sym typeface="Lustria"/>
              </a:defRPr>
            </a:lvl3pPr>
            <a:lvl4pPr marL="0" marR="0" lvl="3" indent="0" algn="r" rtl="0">
              <a:spcBef>
                <a:spcPts val="0"/>
              </a:spcBef>
              <a:buNone/>
              <a:defRPr sz="1000" b="0" i="0" u="none" strike="noStrike" cap="none">
                <a:solidFill>
                  <a:srgbClr val="F2F2F2"/>
                </a:solidFill>
                <a:latin typeface="Lustria"/>
                <a:ea typeface="Lustria"/>
                <a:cs typeface="Lustria"/>
                <a:sym typeface="Lustria"/>
              </a:defRPr>
            </a:lvl4pPr>
            <a:lvl5pPr marL="0" marR="0" lvl="4" indent="0" algn="r" rtl="0">
              <a:spcBef>
                <a:spcPts val="0"/>
              </a:spcBef>
              <a:buNone/>
              <a:defRPr sz="1000" b="0" i="0" u="none" strike="noStrike" cap="none">
                <a:solidFill>
                  <a:srgbClr val="F2F2F2"/>
                </a:solidFill>
                <a:latin typeface="Lustria"/>
                <a:ea typeface="Lustria"/>
                <a:cs typeface="Lustria"/>
                <a:sym typeface="Lustria"/>
              </a:defRPr>
            </a:lvl5pPr>
            <a:lvl6pPr marL="0" marR="0" lvl="5" indent="0" algn="r" rtl="0">
              <a:spcBef>
                <a:spcPts val="0"/>
              </a:spcBef>
              <a:buNone/>
              <a:defRPr sz="1000" b="0" i="0" u="none" strike="noStrike" cap="none">
                <a:solidFill>
                  <a:srgbClr val="F2F2F2"/>
                </a:solidFill>
                <a:latin typeface="Lustria"/>
                <a:ea typeface="Lustria"/>
                <a:cs typeface="Lustria"/>
                <a:sym typeface="Lustria"/>
              </a:defRPr>
            </a:lvl6pPr>
            <a:lvl7pPr marL="0" marR="0" lvl="6" indent="0" algn="r" rtl="0">
              <a:spcBef>
                <a:spcPts val="0"/>
              </a:spcBef>
              <a:buNone/>
              <a:defRPr sz="1000" b="0" i="0" u="none" strike="noStrike" cap="none">
                <a:solidFill>
                  <a:srgbClr val="F2F2F2"/>
                </a:solidFill>
                <a:latin typeface="Lustria"/>
                <a:ea typeface="Lustria"/>
                <a:cs typeface="Lustria"/>
                <a:sym typeface="Lustria"/>
              </a:defRPr>
            </a:lvl7pPr>
            <a:lvl8pPr marL="0" marR="0" lvl="7" indent="0" algn="r" rtl="0">
              <a:spcBef>
                <a:spcPts val="0"/>
              </a:spcBef>
              <a:buNone/>
              <a:defRPr sz="1000" b="0" i="0" u="none" strike="noStrike" cap="none">
                <a:solidFill>
                  <a:srgbClr val="F2F2F2"/>
                </a:solidFill>
                <a:latin typeface="Lustria"/>
                <a:ea typeface="Lustria"/>
                <a:cs typeface="Lustria"/>
                <a:sym typeface="Lustria"/>
              </a:defRPr>
            </a:lvl8pPr>
            <a:lvl9pPr marL="0" marR="0" lvl="8" indent="0" algn="r" rtl="0">
              <a:spcBef>
                <a:spcPts val="0"/>
              </a:spcBef>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appappspy-6xciuvkjo8t2hdulhjrq26.streamlit.app/" TargetMode="External"/><Relationship Id="rId4" Type="http://schemas.openxmlformats.org/officeDocument/2006/relationships/hyperlink" Target="https://github.com/afjalk316/Data-Science-Capstone-Projec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9"/>
          <p:cNvPicPr preferRelativeResize="0"/>
          <p:nvPr/>
        </p:nvPicPr>
        <p:blipFill rotWithShape="1">
          <a:blip r:embed="rId3">
            <a:alphaModFix/>
          </a:blip>
          <a:srcRect/>
          <a:stretch/>
        </p:blipFill>
        <p:spPr>
          <a:xfrm>
            <a:off x="641811" y="691938"/>
            <a:ext cx="3834716" cy="914479"/>
          </a:xfrm>
          <a:prstGeom prst="rect">
            <a:avLst/>
          </a:prstGeom>
          <a:noFill/>
          <a:ln>
            <a:noFill/>
          </a:ln>
        </p:spPr>
      </p:pic>
      <p:sp>
        <p:nvSpPr>
          <p:cNvPr id="145" name="Google Shape;145;p19"/>
          <p:cNvSpPr txBox="1">
            <a:spLocks noGrp="1"/>
          </p:cNvSpPr>
          <p:nvPr>
            <p:ph type="ctrTitle"/>
          </p:nvPr>
        </p:nvSpPr>
        <p:spPr>
          <a:xfrm>
            <a:off x="293299" y="1886386"/>
            <a:ext cx="6366294" cy="282833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spcBef>
                <a:spcPts val="0"/>
              </a:spcBef>
              <a:spcAft>
                <a:spcPts val="0"/>
              </a:spcAft>
              <a:buClr>
                <a:srgbClr val="B69835"/>
              </a:buClr>
              <a:buSzPts val="4400"/>
              <a:buFont typeface="Federo"/>
              <a:buNone/>
            </a:pPr>
            <a:r>
              <a:rPr lang="en-US" sz="4400" b="1" dirty="0">
                <a:solidFill>
                  <a:srgbClr val="B69835"/>
                </a:solidFill>
                <a:latin typeface="Federo"/>
                <a:ea typeface="Federo"/>
                <a:cs typeface="Federo"/>
                <a:sym typeface="Federo"/>
              </a:rPr>
              <a:t>Data Science with Python Career Program - Capstone Project</a:t>
            </a:r>
            <a:br>
              <a:rPr lang="en-US" sz="4400" b="1" dirty="0">
                <a:solidFill>
                  <a:srgbClr val="FFFF00"/>
                </a:solidFill>
                <a:latin typeface="Federo"/>
                <a:ea typeface="Federo"/>
                <a:cs typeface="Federo"/>
                <a:sym typeface="Federo"/>
              </a:rPr>
            </a:br>
            <a:endParaRPr sz="4400" b="1" dirty="0">
              <a:solidFill>
                <a:srgbClr val="FFFF00"/>
              </a:solidFill>
              <a:latin typeface="Federo"/>
              <a:ea typeface="Federo"/>
              <a:cs typeface="Federo"/>
              <a:sym typeface="Federo"/>
            </a:endParaRPr>
          </a:p>
        </p:txBody>
      </p:sp>
      <p:sp>
        <p:nvSpPr>
          <p:cNvPr id="146" name="Google Shape;146;p19"/>
          <p:cNvSpPr/>
          <p:nvPr/>
        </p:nvSpPr>
        <p:spPr>
          <a:xfrm>
            <a:off x="508959" y="5156771"/>
            <a:ext cx="4330460" cy="1009291"/>
          </a:xfrm>
          <a:prstGeom prst="ellipse">
            <a:avLst/>
          </a:prstGeom>
          <a:solidFill>
            <a:schemeClr val="accent2"/>
          </a:solidFill>
          <a:ln w="15875" cap="rnd" cmpd="sng">
            <a:solidFill>
              <a:srgbClr val="594E2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chemeClr val="dk1"/>
                </a:solidFill>
                <a:latin typeface="Lustria"/>
                <a:ea typeface="Lustria"/>
                <a:cs typeface="Lustria"/>
                <a:sym typeface="Lustria"/>
              </a:rPr>
              <a:t>BY – </a:t>
            </a:r>
            <a:r>
              <a:rPr lang="en-US" sz="1800" b="1" dirty="0">
                <a:solidFill>
                  <a:schemeClr val="dk1"/>
                </a:solidFill>
                <a:latin typeface="Lustria"/>
                <a:ea typeface="Lustria"/>
                <a:cs typeface="Lustria"/>
                <a:sym typeface="Lustria"/>
              </a:rPr>
              <a:t>AFZAL KHAN</a:t>
            </a:r>
          </a:p>
        </p:txBody>
      </p:sp>
      <p:pic>
        <p:nvPicPr>
          <p:cNvPr id="147" name="Google Shape;147;p19"/>
          <p:cNvPicPr preferRelativeResize="0"/>
          <p:nvPr/>
        </p:nvPicPr>
        <p:blipFill rotWithShape="1">
          <a:blip r:embed="rId4">
            <a:alphaModFix/>
          </a:blip>
          <a:srcRect/>
          <a:stretch/>
        </p:blipFill>
        <p:spPr>
          <a:xfrm>
            <a:off x="6688347" y="527162"/>
            <a:ext cx="5210354" cy="55467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8"/>
          <p:cNvPicPr preferRelativeResize="0"/>
          <p:nvPr/>
        </p:nvPicPr>
        <p:blipFill rotWithShape="1">
          <a:blip r:embed="rId3">
            <a:alphaModFix/>
          </a:blip>
          <a:srcRect/>
          <a:stretch/>
        </p:blipFill>
        <p:spPr>
          <a:xfrm>
            <a:off x="572220" y="4920540"/>
            <a:ext cx="4880047" cy="1711706"/>
          </a:xfrm>
          <a:prstGeom prst="rect">
            <a:avLst/>
          </a:prstGeom>
          <a:noFill/>
          <a:ln>
            <a:noFill/>
          </a:ln>
        </p:spPr>
      </p:pic>
      <p:pic>
        <p:nvPicPr>
          <p:cNvPr id="224" name="Google Shape;224;p28"/>
          <p:cNvPicPr preferRelativeResize="0"/>
          <p:nvPr/>
        </p:nvPicPr>
        <p:blipFill rotWithShape="1">
          <a:blip r:embed="rId4">
            <a:alphaModFix/>
          </a:blip>
          <a:srcRect/>
          <a:stretch/>
        </p:blipFill>
        <p:spPr>
          <a:xfrm>
            <a:off x="574032" y="1124675"/>
            <a:ext cx="4622865" cy="3222796"/>
          </a:xfrm>
          <a:prstGeom prst="rect">
            <a:avLst/>
          </a:prstGeom>
          <a:noFill/>
          <a:ln>
            <a:noFill/>
          </a:ln>
        </p:spPr>
      </p:pic>
      <p:sp>
        <p:nvSpPr>
          <p:cNvPr id="225" name="Google Shape;225;p28"/>
          <p:cNvSpPr txBox="1"/>
          <p:nvPr/>
        </p:nvSpPr>
        <p:spPr>
          <a:xfrm>
            <a:off x="235396" y="0"/>
            <a:ext cx="12074498" cy="617861"/>
          </a:xfrm>
          <a:prstGeom prst="rect">
            <a:avLst/>
          </a:prstGeom>
          <a:noFill/>
          <a:ln>
            <a:noFill/>
          </a:ln>
        </p:spPr>
        <p:txBody>
          <a:bodyPr spcFirstLastPara="1" wrap="square" lIns="91425" tIns="45700" rIns="91425" bIns="45700" anchor="t" anchorCtr="0">
            <a:spAutoFit/>
          </a:bodyPr>
          <a:lstStyle/>
          <a:p>
            <a:pPr marL="395653" marR="0" lvl="1" indent="0" algn="ctr" rtl="0">
              <a:lnSpc>
                <a:spcPct val="200000"/>
              </a:lnSpc>
              <a:spcBef>
                <a:spcPts val="0"/>
              </a:spcBef>
              <a:spcAft>
                <a:spcPts val="0"/>
              </a:spcAft>
              <a:buNone/>
            </a:pPr>
            <a:r>
              <a:rPr lang="en-US" sz="2000" b="1" i="0" u="none" strike="noStrike" cap="none">
                <a:solidFill>
                  <a:schemeClr val="lt1"/>
                </a:solidFill>
                <a:highlight>
                  <a:srgbClr val="808000"/>
                </a:highlight>
                <a:latin typeface="Open Sans"/>
                <a:ea typeface="Open Sans"/>
                <a:cs typeface="Open Sans"/>
                <a:sym typeface="Open Sans"/>
              </a:rPr>
              <a:t>Graphical Analysis and Conclusion on Dataset </a:t>
            </a:r>
            <a:endParaRPr/>
          </a:p>
        </p:txBody>
      </p:sp>
      <p:pic>
        <p:nvPicPr>
          <p:cNvPr id="226" name="Google Shape;226;p28"/>
          <p:cNvPicPr preferRelativeResize="0"/>
          <p:nvPr/>
        </p:nvPicPr>
        <p:blipFill rotWithShape="1">
          <a:blip r:embed="rId5">
            <a:alphaModFix/>
          </a:blip>
          <a:srcRect/>
          <a:stretch/>
        </p:blipFill>
        <p:spPr>
          <a:xfrm>
            <a:off x="235396" y="112143"/>
            <a:ext cx="2521478" cy="603849"/>
          </a:xfrm>
          <a:prstGeom prst="rect">
            <a:avLst/>
          </a:prstGeom>
          <a:noFill/>
          <a:ln>
            <a:noFill/>
          </a:ln>
        </p:spPr>
      </p:pic>
      <p:sp>
        <p:nvSpPr>
          <p:cNvPr id="227" name="Google Shape;227;p28"/>
          <p:cNvSpPr/>
          <p:nvPr/>
        </p:nvSpPr>
        <p:spPr>
          <a:xfrm>
            <a:off x="5719293" y="1124675"/>
            <a:ext cx="6209903" cy="2670948"/>
          </a:xfrm>
          <a:prstGeom prst="flowChartTerminator">
            <a:avLst/>
          </a:prstGeom>
          <a:solidFill>
            <a:schemeClr val="accent1"/>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000000"/>
                </a:solidFill>
                <a:latin typeface="Song Myung"/>
                <a:ea typeface="Song Myung"/>
                <a:cs typeface="Song Myung"/>
                <a:sym typeface="Song Myung"/>
              </a:rPr>
              <a:t>In the Exploratory Data Analysis (EDA) step of our project, we gained insights into the data through various visualizations. Firstly, we plotted the distribution of continuous columns and observed a</a:t>
            </a:r>
            <a:r>
              <a:rPr lang="en-US" sz="1800" b="1" u="sng">
                <a:solidFill>
                  <a:srgbClr val="000000"/>
                </a:solidFill>
                <a:latin typeface="Song Myung"/>
                <a:ea typeface="Song Myung"/>
                <a:cs typeface="Song Myung"/>
                <a:sym typeface="Song Myung"/>
              </a:rPr>
              <a:t> large spike</a:t>
            </a:r>
            <a:r>
              <a:rPr lang="en-US" sz="1800" b="1">
                <a:solidFill>
                  <a:srgbClr val="000000"/>
                </a:solidFill>
                <a:latin typeface="Song Myung"/>
                <a:ea typeface="Song Myung"/>
                <a:cs typeface="Song Myung"/>
                <a:sym typeface="Song Myung"/>
              </a:rPr>
              <a:t> in the number of cars manufactured between 2011 and 2018. We also noticed that the graphs for kilometers driven and selling price had a similar </a:t>
            </a:r>
            <a:r>
              <a:rPr lang="en-US" sz="1800" b="1" u="sng">
                <a:solidFill>
                  <a:srgbClr val="000000"/>
                </a:solidFill>
                <a:latin typeface="Song Myung"/>
                <a:ea typeface="Song Myung"/>
                <a:cs typeface="Song Myung"/>
                <a:sym typeface="Song Myung"/>
              </a:rPr>
              <a:t>unimodal distribution</a:t>
            </a:r>
            <a:r>
              <a:rPr lang="en-US" sz="1800" b="1">
                <a:solidFill>
                  <a:srgbClr val="000000"/>
                </a:solidFill>
                <a:latin typeface="Song Myung"/>
                <a:ea typeface="Song Myung"/>
                <a:cs typeface="Song Myung"/>
                <a:sym typeface="Song Myung"/>
              </a:rPr>
              <a:t>.</a:t>
            </a:r>
            <a:endParaRPr sz="1800">
              <a:solidFill>
                <a:schemeClr val="lt1"/>
              </a:solidFill>
              <a:latin typeface="Lustria"/>
              <a:ea typeface="Lustria"/>
              <a:cs typeface="Lustria"/>
              <a:sym typeface="Lustria"/>
            </a:endParaRPr>
          </a:p>
        </p:txBody>
      </p:sp>
      <p:sp>
        <p:nvSpPr>
          <p:cNvPr id="228" name="Google Shape;228;p28"/>
          <p:cNvSpPr/>
          <p:nvPr/>
        </p:nvSpPr>
        <p:spPr>
          <a:xfrm>
            <a:off x="6095999" y="4920540"/>
            <a:ext cx="5523781" cy="1540645"/>
          </a:xfrm>
          <a:prstGeom prst="rect">
            <a:avLst/>
          </a:prstGeom>
          <a:solidFill>
            <a:schemeClr val="accent1"/>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Lustria"/>
                <a:ea typeface="Lustria"/>
                <a:cs typeface="Lustria"/>
                <a:sym typeface="Lustria"/>
              </a:rPr>
              <a:t>We can Observe that the selling price distribution is rightly skewed and there is no presence of outliers in the selling price feature.</a:t>
            </a:r>
            <a:endParaRPr sz="1800">
              <a:solidFill>
                <a:schemeClr val="dk1"/>
              </a:solidFill>
              <a:latin typeface="Lustria"/>
              <a:ea typeface="Lustria"/>
              <a:cs typeface="Lustria"/>
              <a:sym typeface="Lust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2812211" y="232914"/>
            <a:ext cx="9083615" cy="1449238"/>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2"/>
              </a:buClr>
              <a:buSzPct val="100000"/>
              <a:buFont typeface="Open Sans"/>
              <a:buNone/>
            </a:pPr>
            <a:r>
              <a:rPr lang="en-US" sz="4000" b="1">
                <a:highlight>
                  <a:srgbClr val="800000"/>
                </a:highlight>
                <a:latin typeface="Open Sans"/>
                <a:ea typeface="Open Sans"/>
                <a:cs typeface="Open Sans"/>
                <a:sym typeface="Open Sans"/>
              </a:rPr>
              <a:t>Graphical Analysis and Conclusion on Dataset </a:t>
            </a:r>
            <a:br>
              <a:rPr lang="en-US" sz="4000" b="1">
                <a:highlight>
                  <a:srgbClr val="808000"/>
                </a:highlight>
                <a:latin typeface="Open Sans"/>
                <a:ea typeface="Open Sans"/>
                <a:cs typeface="Open Sans"/>
                <a:sym typeface="Open Sans"/>
              </a:rPr>
            </a:br>
            <a:endParaRPr/>
          </a:p>
        </p:txBody>
      </p:sp>
      <p:pic>
        <p:nvPicPr>
          <p:cNvPr id="234" name="Google Shape;234;p29"/>
          <p:cNvPicPr preferRelativeResize="0"/>
          <p:nvPr/>
        </p:nvPicPr>
        <p:blipFill rotWithShape="1">
          <a:blip r:embed="rId3">
            <a:alphaModFix/>
          </a:blip>
          <a:srcRect/>
          <a:stretch/>
        </p:blipFill>
        <p:spPr>
          <a:xfrm>
            <a:off x="296174" y="232914"/>
            <a:ext cx="2517866" cy="603556"/>
          </a:xfrm>
          <a:prstGeom prst="rect">
            <a:avLst/>
          </a:prstGeom>
          <a:noFill/>
          <a:ln>
            <a:noFill/>
          </a:ln>
        </p:spPr>
      </p:pic>
      <p:sp>
        <p:nvSpPr>
          <p:cNvPr id="235" name="Google Shape;235;p29"/>
          <p:cNvSpPr txBox="1"/>
          <p:nvPr/>
        </p:nvSpPr>
        <p:spPr>
          <a:xfrm>
            <a:off x="1555107" y="1354347"/>
            <a:ext cx="8719149" cy="4893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E4CEB0"/>
                </a:solidFill>
                <a:latin typeface="Arial"/>
                <a:ea typeface="Arial"/>
                <a:cs typeface="Arial"/>
                <a:sym typeface="Arial"/>
              </a:rPr>
              <a:t>Conclusion</a:t>
            </a:r>
            <a:endParaRPr dirty="0"/>
          </a:p>
          <a:p>
            <a:pPr marL="0" marR="0" lvl="0" indent="0" algn="l" rtl="0">
              <a:spcBef>
                <a:spcPts val="0"/>
              </a:spcBef>
              <a:spcAft>
                <a:spcPts val="0"/>
              </a:spcAft>
              <a:buNone/>
            </a:pPr>
            <a:endParaRPr sz="2000" b="1" dirty="0">
              <a:solidFill>
                <a:srgbClr val="E4CEB0"/>
              </a:solidFill>
              <a:latin typeface="Arial"/>
              <a:ea typeface="Arial"/>
              <a:cs typeface="Arial"/>
              <a:sym typeface="Arial"/>
            </a:endParaRPr>
          </a:p>
          <a:p>
            <a:pPr marL="0" marR="0" lvl="0" indent="0" algn="l" rtl="0">
              <a:spcBef>
                <a:spcPts val="0"/>
              </a:spcBef>
              <a:spcAft>
                <a:spcPts val="0"/>
              </a:spcAft>
              <a:buNone/>
            </a:pPr>
            <a:r>
              <a:rPr lang="en-US" sz="1600" dirty="0">
                <a:solidFill>
                  <a:schemeClr val="lt1"/>
                </a:solidFill>
                <a:latin typeface="Arial Narrow"/>
                <a:ea typeface="Arial Narrow"/>
                <a:cs typeface="Arial Narrow"/>
                <a:sym typeface="Arial Narrow"/>
              </a:rPr>
              <a:t>Here I have used the updated car dataset . Before applying Visualization , first </a:t>
            </a:r>
            <a:r>
              <a:rPr lang="en-US" sz="1600" dirty="0" err="1">
                <a:solidFill>
                  <a:schemeClr val="lt1"/>
                </a:solidFill>
                <a:latin typeface="Arial Narrow"/>
                <a:ea typeface="Arial Narrow"/>
                <a:cs typeface="Arial Narrow"/>
                <a:sym typeface="Arial Narrow"/>
              </a:rPr>
              <a:t>i</a:t>
            </a:r>
            <a:r>
              <a:rPr lang="en-US" sz="1600" dirty="0">
                <a:solidFill>
                  <a:schemeClr val="lt1"/>
                </a:solidFill>
                <a:latin typeface="Arial Narrow"/>
                <a:ea typeface="Arial Narrow"/>
                <a:cs typeface="Arial Narrow"/>
                <a:sym typeface="Arial Narrow"/>
              </a:rPr>
              <a:t> updated the dataset like perform some data cleaning , outliers removal and then </a:t>
            </a:r>
            <a:r>
              <a:rPr lang="en-US" sz="1600" dirty="0" err="1">
                <a:solidFill>
                  <a:schemeClr val="lt1"/>
                </a:solidFill>
                <a:latin typeface="Arial Narrow"/>
                <a:ea typeface="Arial Narrow"/>
                <a:cs typeface="Arial Narrow"/>
                <a:sym typeface="Arial Narrow"/>
              </a:rPr>
              <a:t>i</a:t>
            </a:r>
            <a:r>
              <a:rPr lang="en-US" sz="1600" dirty="0">
                <a:solidFill>
                  <a:schemeClr val="lt1"/>
                </a:solidFill>
                <a:latin typeface="Arial Narrow"/>
                <a:ea typeface="Arial Narrow"/>
                <a:cs typeface="Arial Narrow"/>
                <a:sym typeface="Arial Narrow"/>
              </a:rPr>
              <a:t> visualized the dataset using different visualization techniques(matplotlib and seaborn). I have used various plots in this like </a:t>
            </a:r>
            <a:r>
              <a:rPr lang="en-US" sz="1600" dirty="0" err="1">
                <a:solidFill>
                  <a:schemeClr val="lt1"/>
                </a:solidFill>
                <a:latin typeface="Arial Narrow"/>
                <a:ea typeface="Arial Narrow"/>
                <a:cs typeface="Arial Narrow"/>
                <a:sym typeface="Arial Narrow"/>
              </a:rPr>
              <a:t>barplot</a:t>
            </a:r>
            <a:r>
              <a:rPr lang="en-US" sz="1600" dirty="0">
                <a:solidFill>
                  <a:schemeClr val="lt1"/>
                </a:solidFill>
                <a:latin typeface="Arial Narrow"/>
                <a:ea typeface="Arial Narrow"/>
                <a:cs typeface="Arial Narrow"/>
                <a:sym typeface="Arial Narrow"/>
              </a:rPr>
              <a:t>, </a:t>
            </a:r>
            <a:r>
              <a:rPr lang="en-US" sz="1600" dirty="0" err="1">
                <a:solidFill>
                  <a:schemeClr val="lt1"/>
                </a:solidFill>
                <a:latin typeface="Arial Narrow"/>
                <a:ea typeface="Arial Narrow"/>
                <a:cs typeface="Arial Narrow"/>
                <a:sym typeface="Arial Narrow"/>
              </a:rPr>
              <a:t>histplot</a:t>
            </a:r>
            <a:r>
              <a:rPr lang="en-US" sz="1600" dirty="0">
                <a:solidFill>
                  <a:schemeClr val="lt1"/>
                </a:solidFill>
                <a:latin typeface="Arial Narrow"/>
                <a:ea typeface="Arial Narrow"/>
                <a:cs typeface="Arial Narrow"/>
                <a:sym typeface="Arial Narrow"/>
              </a:rPr>
              <a:t>, scatterplot, boxplot and many more. I also used correlation plot to check the correlation between different features, where I have found that With the increase in the year the selling price keeps on increasing , but the </a:t>
            </a:r>
            <a:r>
              <a:rPr lang="en-US" sz="1600" dirty="0" err="1">
                <a:solidFill>
                  <a:schemeClr val="lt1"/>
                </a:solidFill>
                <a:latin typeface="Arial Narrow"/>
                <a:ea typeface="Arial Narrow"/>
                <a:cs typeface="Arial Narrow"/>
                <a:sym typeface="Arial Narrow"/>
              </a:rPr>
              <a:t>km_driven</a:t>
            </a:r>
            <a:r>
              <a:rPr lang="en-US" sz="1600" dirty="0">
                <a:solidFill>
                  <a:schemeClr val="lt1"/>
                </a:solidFill>
                <a:latin typeface="Arial Narrow"/>
                <a:ea typeface="Arial Narrow"/>
                <a:cs typeface="Arial Narrow"/>
                <a:sym typeface="Arial Narrow"/>
              </a:rPr>
              <a:t> keeps on decreasing. I have also used </a:t>
            </a:r>
            <a:r>
              <a:rPr lang="en-US" sz="1600" dirty="0" err="1">
                <a:solidFill>
                  <a:schemeClr val="lt1"/>
                </a:solidFill>
                <a:latin typeface="Arial Narrow"/>
                <a:ea typeface="Arial Narrow"/>
                <a:cs typeface="Arial Narrow"/>
                <a:sym typeface="Arial Narrow"/>
              </a:rPr>
              <a:t>pairplot</a:t>
            </a:r>
            <a:r>
              <a:rPr lang="en-US" sz="1600" dirty="0">
                <a:solidFill>
                  <a:schemeClr val="lt1"/>
                </a:solidFill>
                <a:latin typeface="Arial Narrow"/>
                <a:ea typeface="Arial Narrow"/>
                <a:cs typeface="Arial Narrow"/>
                <a:sym typeface="Arial Narrow"/>
              </a:rPr>
              <a:t> to check the relationship between different features. From the Analysis I came to know that</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The Top 5 Brands who sold the most number of cars are - Maruti, Hyundai, Tata, Ford and Mahindra.</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Audi is one of the highest price car brand.</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Mitsubishi car brand has the highest average km driven.</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In the year 1997 the most </a:t>
            </a:r>
            <a:r>
              <a:rPr lang="en-US" sz="1600" dirty="0" err="1">
                <a:solidFill>
                  <a:schemeClr val="lt1"/>
                </a:solidFill>
                <a:latin typeface="Arial Narrow"/>
                <a:ea typeface="Arial Narrow"/>
                <a:cs typeface="Arial Narrow"/>
                <a:sym typeface="Arial Narrow"/>
              </a:rPr>
              <a:t>km_driven</a:t>
            </a:r>
            <a:r>
              <a:rPr lang="en-US" sz="1600" dirty="0">
                <a:solidFill>
                  <a:schemeClr val="lt1"/>
                </a:solidFill>
                <a:latin typeface="Arial Narrow"/>
                <a:ea typeface="Arial Narrow"/>
                <a:cs typeface="Arial Narrow"/>
                <a:sym typeface="Arial Narrow"/>
              </a:rPr>
              <a:t> cars are sold.</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The Top 5 cars sold the most number of times are - Maruti Swift </a:t>
            </a:r>
            <a:r>
              <a:rPr lang="en-US" sz="1600" dirty="0" err="1">
                <a:solidFill>
                  <a:schemeClr val="lt1"/>
                </a:solidFill>
                <a:latin typeface="Arial Narrow"/>
                <a:ea typeface="Arial Narrow"/>
                <a:cs typeface="Arial Narrow"/>
                <a:sym typeface="Arial Narrow"/>
              </a:rPr>
              <a:t>Dzire</a:t>
            </a:r>
            <a:r>
              <a:rPr lang="en-US" sz="1600" dirty="0">
                <a:solidFill>
                  <a:schemeClr val="lt1"/>
                </a:solidFill>
                <a:latin typeface="Arial Narrow"/>
                <a:ea typeface="Arial Narrow"/>
                <a:cs typeface="Arial Narrow"/>
                <a:sym typeface="Arial Narrow"/>
              </a:rPr>
              <a:t> VDI, Maruti Alto 800 LXI, Maruti Alto </a:t>
            </a:r>
            <a:r>
              <a:rPr lang="en-US" sz="1600" dirty="0" err="1">
                <a:solidFill>
                  <a:schemeClr val="lt1"/>
                </a:solidFill>
                <a:latin typeface="Arial Narrow"/>
                <a:ea typeface="Arial Narrow"/>
                <a:cs typeface="Arial Narrow"/>
                <a:sym typeface="Arial Narrow"/>
              </a:rPr>
              <a:t>LXi</a:t>
            </a:r>
            <a:r>
              <a:rPr lang="en-US" sz="1600" dirty="0">
                <a:solidFill>
                  <a:schemeClr val="lt1"/>
                </a:solidFill>
                <a:latin typeface="Arial Narrow"/>
                <a:ea typeface="Arial Narrow"/>
                <a:cs typeface="Arial Narrow"/>
                <a:sym typeface="Arial Narrow"/>
              </a:rPr>
              <a:t>, Maruti Alto LX, Maruti Swift VDI BSIV.</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In 2012, Manual Transmission cars sold the most.</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In 2017, Automatic Transmission cars sold the Highest.</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The Highest number of cars sold in 2012</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Customers mostly prefer manual type cars.</a:t>
            </a:r>
            <a:endParaRPr dirty="0"/>
          </a:p>
          <a:p>
            <a:pPr marL="0" marR="0" lvl="0" indent="-101600" algn="l" rtl="0">
              <a:spcBef>
                <a:spcPts val="0"/>
              </a:spcBef>
              <a:spcAft>
                <a:spcPts val="0"/>
              </a:spcAft>
              <a:buClr>
                <a:schemeClr val="lt1"/>
              </a:buClr>
              <a:buSzPts val="1600"/>
              <a:buFont typeface="Lustria"/>
              <a:buAutoNum type="arabicPeriod"/>
            </a:pPr>
            <a:r>
              <a:rPr lang="en-US" sz="1600" dirty="0">
                <a:solidFill>
                  <a:schemeClr val="lt1"/>
                </a:solidFill>
                <a:latin typeface="Arial Narrow"/>
                <a:ea typeface="Arial Narrow"/>
                <a:cs typeface="Arial Narrow"/>
                <a:sym typeface="Arial Narrow"/>
              </a:rPr>
              <a:t>Cars are mostly sold to first and second owners.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0"/>
          <p:cNvPicPr preferRelativeResize="0"/>
          <p:nvPr/>
        </p:nvPicPr>
        <p:blipFill rotWithShape="1">
          <a:blip r:embed="rId3">
            <a:alphaModFix/>
          </a:blip>
          <a:srcRect/>
          <a:stretch/>
        </p:blipFill>
        <p:spPr>
          <a:xfrm>
            <a:off x="262191" y="76769"/>
            <a:ext cx="2517866" cy="603556"/>
          </a:xfrm>
          <a:prstGeom prst="rect">
            <a:avLst/>
          </a:prstGeom>
          <a:noFill/>
          <a:ln>
            <a:noFill/>
          </a:ln>
        </p:spPr>
      </p:pic>
      <p:sp>
        <p:nvSpPr>
          <p:cNvPr id="241" name="Google Shape;241;p30"/>
          <p:cNvSpPr txBox="1"/>
          <p:nvPr/>
        </p:nvSpPr>
        <p:spPr>
          <a:xfrm>
            <a:off x="2555574" y="-185714"/>
            <a:ext cx="8029037" cy="722955"/>
          </a:xfrm>
          <a:prstGeom prst="rect">
            <a:avLst/>
          </a:prstGeom>
          <a:noFill/>
          <a:ln>
            <a:noFill/>
          </a:ln>
        </p:spPr>
        <p:txBody>
          <a:bodyPr spcFirstLastPara="1" wrap="square" lIns="91425" tIns="45700" rIns="91425" bIns="45700" anchor="t" anchorCtr="0">
            <a:spAutoFit/>
          </a:bodyPr>
          <a:lstStyle/>
          <a:p>
            <a:pPr marL="395653" marR="0" lvl="1" indent="0" algn="ctr" rtl="0">
              <a:lnSpc>
                <a:spcPct val="200000"/>
              </a:lnSpc>
              <a:spcBef>
                <a:spcPts val="0"/>
              </a:spcBef>
              <a:spcAft>
                <a:spcPts val="0"/>
              </a:spcAft>
              <a:buNone/>
            </a:pPr>
            <a:r>
              <a:rPr lang="en-US" sz="2400" b="1" i="0" u="none" strike="noStrike" cap="none">
                <a:solidFill>
                  <a:srgbClr val="00B050"/>
                </a:solidFill>
                <a:latin typeface="Open Sans"/>
                <a:ea typeface="Open Sans"/>
                <a:cs typeface="Open Sans"/>
                <a:sym typeface="Open Sans"/>
              </a:rPr>
              <a:t>Data Cleaning and Data Preprocessing steps</a:t>
            </a:r>
            <a:endParaRPr/>
          </a:p>
        </p:txBody>
      </p:sp>
      <p:pic>
        <p:nvPicPr>
          <p:cNvPr id="242" name="Google Shape;242;p30"/>
          <p:cNvPicPr preferRelativeResize="0"/>
          <p:nvPr/>
        </p:nvPicPr>
        <p:blipFill rotWithShape="1">
          <a:blip r:embed="rId4">
            <a:alphaModFix/>
          </a:blip>
          <a:srcRect l="20500" t="27047" r="37672" b="11967"/>
          <a:stretch/>
        </p:blipFill>
        <p:spPr>
          <a:xfrm>
            <a:off x="8178821" y="1006982"/>
            <a:ext cx="3872999" cy="2299171"/>
          </a:xfrm>
          <a:prstGeom prst="rect">
            <a:avLst/>
          </a:prstGeom>
          <a:noFill/>
          <a:ln>
            <a:noFill/>
          </a:ln>
        </p:spPr>
      </p:pic>
      <p:pic>
        <p:nvPicPr>
          <p:cNvPr id="243" name="Google Shape;243;p30"/>
          <p:cNvPicPr preferRelativeResize="0"/>
          <p:nvPr/>
        </p:nvPicPr>
        <p:blipFill rotWithShape="1">
          <a:blip r:embed="rId5">
            <a:alphaModFix/>
          </a:blip>
          <a:srcRect l="26462" t="72453" r="45306" b="8805"/>
          <a:stretch/>
        </p:blipFill>
        <p:spPr>
          <a:xfrm>
            <a:off x="8178821" y="3308389"/>
            <a:ext cx="3881493" cy="1460915"/>
          </a:xfrm>
          <a:prstGeom prst="rect">
            <a:avLst/>
          </a:prstGeom>
          <a:noFill/>
          <a:ln>
            <a:noFill/>
          </a:ln>
        </p:spPr>
      </p:pic>
      <p:pic>
        <p:nvPicPr>
          <p:cNvPr id="244" name="Google Shape;244;p30"/>
          <p:cNvPicPr preferRelativeResize="0"/>
          <p:nvPr/>
        </p:nvPicPr>
        <p:blipFill rotWithShape="1">
          <a:blip r:embed="rId6">
            <a:alphaModFix/>
          </a:blip>
          <a:srcRect l="26319" t="34968" r="40282" b="32637"/>
          <a:stretch/>
        </p:blipFill>
        <p:spPr>
          <a:xfrm>
            <a:off x="8178821" y="4879087"/>
            <a:ext cx="3881493" cy="1780429"/>
          </a:xfrm>
          <a:prstGeom prst="rect">
            <a:avLst/>
          </a:prstGeom>
          <a:noFill/>
          <a:ln>
            <a:noFill/>
          </a:ln>
        </p:spPr>
      </p:pic>
      <p:pic>
        <p:nvPicPr>
          <p:cNvPr id="245" name="Google Shape;245;p30"/>
          <p:cNvPicPr preferRelativeResize="0"/>
          <p:nvPr/>
        </p:nvPicPr>
        <p:blipFill rotWithShape="1">
          <a:blip r:embed="rId7">
            <a:alphaModFix/>
          </a:blip>
          <a:srcRect l="26533" t="35596" r="39645" b="19748"/>
          <a:stretch/>
        </p:blipFill>
        <p:spPr>
          <a:xfrm>
            <a:off x="4344478" y="2964596"/>
            <a:ext cx="3503043" cy="3640473"/>
          </a:xfrm>
          <a:prstGeom prst="rect">
            <a:avLst/>
          </a:prstGeom>
          <a:noFill/>
          <a:ln>
            <a:noFill/>
          </a:ln>
        </p:spPr>
      </p:pic>
      <p:pic>
        <p:nvPicPr>
          <p:cNvPr id="246" name="Google Shape;246;p30"/>
          <p:cNvPicPr preferRelativeResize="0"/>
          <p:nvPr/>
        </p:nvPicPr>
        <p:blipFill rotWithShape="1">
          <a:blip r:embed="rId8">
            <a:alphaModFix/>
          </a:blip>
          <a:srcRect l="26320" t="28050" r="46156" b="35220"/>
          <a:stretch/>
        </p:blipFill>
        <p:spPr>
          <a:xfrm>
            <a:off x="178329" y="4801011"/>
            <a:ext cx="4000499" cy="1890212"/>
          </a:xfrm>
          <a:prstGeom prst="rect">
            <a:avLst/>
          </a:prstGeom>
          <a:noFill/>
          <a:ln>
            <a:noFill/>
          </a:ln>
        </p:spPr>
      </p:pic>
      <p:pic>
        <p:nvPicPr>
          <p:cNvPr id="247" name="Google Shape;247;p30"/>
          <p:cNvPicPr preferRelativeResize="0"/>
          <p:nvPr/>
        </p:nvPicPr>
        <p:blipFill rotWithShape="1">
          <a:blip r:embed="rId9">
            <a:alphaModFix/>
          </a:blip>
          <a:srcRect l="26179" t="33208" r="57689" b="42013"/>
          <a:stretch/>
        </p:blipFill>
        <p:spPr>
          <a:xfrm>
            <a:off x="131686" y="2941223"/>
            <a:ext cx="1966823" cy="1699403"/>
          </a:xfrm>
          <a:prstGeom prst="rect">
            <a:avLst/>
          </a:prstGeom>
          <a:noFill/>
          <a:ln>
            <a:noFill/>
          </a:ln>
        </p:spPr>
      </p:pic>
      <p:sp>
        <p:nvSpPr>
          <p:cNvPr id="248" name="Google Shape;248;p30"/>
          <p:cNvSpPr txBox="1"/>
          <p:nvPr/>
        </p:nvSpPr>
        <p:spPr>
          <a:xfrm>
            <a:off x="262191" y="1073981"/>
            <a:ext cx="758533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Song Myung"/>
                <a:ea typeface="Song Myung"/>
                <a:cs typeface="Song Myung"/>
                <a:sym typeface="Song Myung"/>
              </a:rPr>
              <a:t>Our data was already in good shape with appropriate data types. In this dataset I have performed basic data cleaning and data preprocessing like Handling missing values (dropping) from selling price column, also dropped some duplicated values, finding outliers in selling price column using boxplot and then removing such outliers using IQR method, also performed feature engineering where but I took the additional step of separating the brand name and car name into separate columns for better understanding of dataset. After performing all these steps, now data is ready to work for ml modelling. As a conclusion I can say, these final modifications will allow us to easily and effectively analyze the data in the following steps of the project.</a:t>
            </a:r>
            <a:endParaRPr/>
          </a:p>
        </p:txBody>
      </p:sp>
      <p:pic>
        <p:nvPicPr>
          <p:cNvPr id="249" name="Google Shape;249;p30"/>
          <p:cNvPicPr preferRelativeResize="0"/>
          <p:nvPr/>
        </p:nvPicPr>
        <p:blipFill rotWithShape="1">
          <a:blip r:embed="rId10">
            <a:alphaModFix/>
          </a:blip>
          <a:srcRect l="26038" t="25225" r="63560" b="54579"/>
          <a:stretch/>
        </p:blipFill>
        <p:spPr>
          <a:xfrm>
            <a:off x="2212006" y="2964596"/>
            <a:ext cx="1966822" cy="16526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1"/>
          <p:cNvPicPr preferRelativeResize="0"/>
          <p:nvPr/>
        </p:nvPicPr>
        <p:blipFill rotWithShape="1">
          <a:blip r:embed="rId3">
            <a:alphaModFix/>
          </a:blip>
          <a:srcRect/>
          <a:stretch/>
        </p:blipFill>
        <p:spPr>
          <a:xfrm>
            <a:off x="262191" y="117442"/>
            <a:ext cx="2517866" cy="603556"/>
          </a:xfrm>
          <a:prstGeom prst="rect">
            <a:avLst/>
          </a:prstGeom>
          <a:noFill/>
          <a:ln>
            <a:noFill/>
          </a:ln>
        </p:spPr>
      </p:pic>
      <p:sp>
        <p:nvSpPr>
          <p:cNvPr id="255" name="Google Shape;255;p31"/>
          <p:cNvSpPr/>
          <p:nvPr/>
        </p:nvSpPr>
        <p:spPr>
          <a:xfrm>
            <a:off x="4618399" y="117443"/>
            <a:ext cx="3964884" cy="469153"/>
          </a:xfrm>
          <a:prstGeom prst="round1Rect">
            <a:avLst>
              <a:gd name="adj" fmla="val 16667"/>
            </a:avLst>
          </a:prstGeom>
          <a:solidFill>
            <a:srgbClr val="FFFF0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Quattrocento Sans"/>
                <a:ea typeface="Quattrocento Sans"/>
                <a:cs typeface="Quattrocento Sans"/>
                <a:sym typeface="Quattrocento Sans"/>
              </a:rPr>
              <a:t>ML MODELING</a:t>
            </a:r>
            <a:endParaRPr sz="3600">
              <a:solidFill>
                <a:schemeClr val="dk1"/>
              </a:solidFill>
              <a:latin typeface="Quattrocento Sans"/>
              <a:ea typeface="Quattrocento Sans"/>
              <a:cs typeface="Quattrocento Sans"/>
              <a:sym typeface="Quattrocento Sans"/>
            </a:endParaRPr>
          </a:p>
        </p:txBody>
      </p:sp>
      <p:pic>
        <p:nvPicPr>
          <p:cNvPr id="256" name="Google Shape;256;p31"/>
          <p:cNvPicPr preferRelativeResize="0"/>
          <p:nvPr/>
        </p:nvPicPr>
        <p:blipFill rotWithShape="1">
          <a:blip r:embed="rId4">
            <a:alphaModFix/>
          </a:blip>
          <a:srcRect l="26274" t="26157" r="34707" b="26363"/>
          <a:stretch/>
        </p:blipFill>
        <p:spPr>
          <a:xfrm>
            <a:off x="154229" y="720998"/>
            <a:ext cx="4176232" cy="3652594"/>
          </a:xfrm>
          <a:prstGeom prst="rect">
            <a:avLst/>
          </a:prstGeom>
          <a:noFill/>
          <a:ln>
            <a:noFill/>
          </a:ln>
        </p:spPr>
      </p:pic>
      <p:pic>
        <p:nvPicPr>
          <p:cNvPr id="257" name="Google Shape;257;p31"/>
          <p:cNvPicPr preferRelativeResize="0"/>
          <p:nvPr/>
        </p:nvPicPr>
        <p:blipFill rotWithShape="1">
          <a:blip r:embed="rId5">
            <a:alphaModFix/>
          </a:blip>
          <a:srcRect l="26390" t="26038" r="28751" b="51321"/>
          <a:stretch/>
        </p:blipFill>
        <p:spPr>
          <a:xfrm>
            <a:off x="93844" y="4476816"/>
            <a:ext cx="6002156" cy="2138658"/>
          </a:xfrm>
          <a:prstGeom prst="rect">
            <a:avLst/>
          </a:prstGeom>
          <a:noFill/>
          <a:ln>
            <a:noFill/>
          </a:ln>
          <a:effectLst>
            <a:outerShdw blurRad="292100" dist="139700" dir="2700000" algn="tl" rotWithShape="0">
              <a:srgbClr val="333333">
                <a:alpha val="64705"/>
              </a:srgbClr>
            </a:outerShdw>
          </a:effectLst>
        </p:spPr>
      </p:pic>
      <p:pic>
        <p:nvPicPr>
          <p:cNvPr id="258" name="Google Shape;258;p31"/>
          <p:cNvPicPr preferRelativeResize="0"/>
          <p:nvPr/>
        </p:nvPicPr>
        <p:blipFill rotWithShape="1">
          <a:blip r:embed="rId5">
            <a:alphaModFix/>
          </a:blip>
          <a:srcRect l="26533" t="50000" r="45519" b="12955"/>
          <a:stretch/>
        </p:blipFill>
        <p:spPr>
          <a:xfrm>
            <a:off x="6399753" y="4476816"/>
            <a:ext cx="5375304" cy="2138658"/>
          </a:xfrm>
          <a:prstGeom prst="rect">
            <a:avLst/>
          </a:prstGeom>
          <a:noFill/>
          <a:ln>
            <a:noFill/>
          </a:ln>
        </p:spPr>
      </p:pic>
      <p:sp>
        <p:nvSpPr>
          <p:cNvPr id="259" name="Google Shape;259;p31"/>
          <p:cNvSpPr/>
          <p:nvPr/>
        </p:nvSpPr>
        <p:spPr>
          <a:xfrm>
            <a:off x="5011947" y="1018210"/>
            <a:ext cx="6443932" cy="2725947"/>
          </a:xfrm>
          <a:prstGeom prst="flowChartAlternateProcess">
            <a:avLst/>
          </a:prstGeom>
          <a:solidFill>
            <a:srgbClr val="F6F0A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Lustria"/>
                <a:ea typeface="Lustria"/>
                <a:cs typeface="Lustria"/>
                <a:sym typeface="Lustria"/>
              </a:rPr>
              <a:t>In this first I have converted all the categorical columns into numerical columns using label encoder() function which help dataset to work smoothly. Then, selected dependent and independent feature and then I have performed train test split where I have giving 25 % data for testing on the basis of 75 %  training data which help to predict the selling price of the cars.</a:t>
            </a:r>
            <a:endParaRPr sz="1800">
              <a:solidFill>
                <a:schemeClr val="dk1"/>
              </a:solidFill>
              <a:latin typeface="Lustria"/>
              <a:ea typeface="Lustria"/>
              <a:cs typeface="Lustria"/>
              <a:sym typeface="Lust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2"/>
          <p:cNvPicPr preferRelativeResize="0"/>
          <p:nvPr/>
        </p:nvPicPr>
        <p:blipFill rotWithShape="1">
          <a:blip r:embed="rId3">
            <a:alphaModFix/>
          </a:blip>
          <a:srcRect l="25923" t="24906" r="44810" b="41698"/>
          <a:stretch/>
        </p:blipFill>
        <p:spPr>
          <a:xfrm>
            <a:off x="6852455" y="1594179"/>
            <a:ext cx="5060101" cy="2541077"/>
          </a:xfrm>
          <a:prstGeom prst="rect">
            <a:avLst/>
          </a:prstGeom>
          <a:noFill/>
          <a:ln>
            <a:noFill/>
          </a:ln>
        </p:spPr>
      </p:pic>
      <p:pic>
        <p:nvPicPr>
          <p:cNvPr id="265" name="Google Shape;265;p32"/>
          <p:cNvPicPr preferRelativeResize="0"/>
          <p:nvPr/>
        </p:nvPicPr>
        <p:blipFill rotWithShape="1">
          <a:blip r:embed="rId4">
            <a:alphaModFix/>
          </a:blip>
          <a:srcRect/>
          <a:stretch/>
        </p:blipFill>
        <p:spPr>
          <a:xfrm>
            <a:off x="191481" y="4949282"/>
            <a:ext cx="3340898" cy="1557922"/>
          </a:xfrm>
          <a:prstGeom prst="rect">
            <a:avLst/>
          </a:prstGeom>
          <a:noFill/>
          <a:ln>
            <a:noFill/>
          </a:ln>
        </p:spPr>
      </p:pic>
      <p:pic>
        <p:nvPicPr>
          <p:cNvPr id="266" name="Google Shape;266;p32"/>
          <p:cNvPicPr preferRelativeResize="0"/>
          <p:nvPr/>
        </p:nvPicPr>
        <p:blipFill rotWithShape="1">
          <a:blip r:embed="rId5">
            <a:alphaModFix/>
          </a:blip>
          <a:srcRect l="26533" t="31446" r="22878" b="37232"/>
          <a:stretch/>
        </p:blipFill>
        <p:spPr>
          <a:xfrm>
            <a:off x="191481" y="1702143"/>
            <a:ext cx="6167886" cy="2147977"/>
          </a:xfrm>
          <a:prstGeom prst="rect">
            <a:avLst/>
          </a:prstGeom>
          <a:noFill/>
          <a:ln>
            <a:noFill/>
          </a:ln>
        </p:spPr>
      </p:pic>
      <p:pic>
        <p:nvPicPr>
          <p:cNvPr id="267" name="Google Shape;267;p32"/>
          <p:cNvPicPr preferRelativeResize="0"/>
          <p:nvPr/>
        </p:nvPicPr>
        <p:blipFill rotWithShape="1">
          <a:blip r:embed="rId6">
            <a:alphaModFix/>
          </a:blip>
          <a:srcRect/>
          <a:stretch/>
        </p:blipFill>
        <p:spPr>
          <a:xfrm>
            <a:off x="262191" y="76769"/>
            <a:ext cx="2517866" cy="603556"/>
          </a:xfrm>
          <a:prstGeom prst="rect">
            <a:avLst/>
          </a:prstGeom>
          <a:noFill/>
          <a:ln>
            <a:noFill/>
          </a:ln>
        </p:spPr>
      </p:pic>
      <p:sp>
        <p:nvSpPr>
          <p:cNvPr id="268" name="Google Shape;268;p32"/>
          <p:cNvSpPr/>
          <p:nvPr/>
        </p:nvSpPr>
        <p:spPr>
          <a:xfrm>
            <a:off x="4431102" y="76769"/>
            <a:ext cx="4037162" cy="526212"/>
          </a:xfrm>
          <a:prstGeom prst="roundRect">
            <a:avLst>
              <a:gd name="adj" fmla="val 16667"/>
            </a:avLst>
          </a:prstGeom>
          <a:solidFill>
            <a:srgbClr val="03D5D5"/>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Lustria"/>
                <a:ea typeface="Lustria"/>
                <a:cs typeface="Lustria"/>
                <a:sym typeface="Lustria"/>
              </a:rPr>
              <a:t>ML Modeling</a:t>
            </a:r>
            <a:endParaRPr sz="2800">
              <a:solidFill>
                <a:schemeClr val="lt1"/>
              </a:solidFill>
              <a:latin typeface="Lustria"/>
              <a:ea typeface="Lustria"/>
              <a:cs typeface="Lustria"/>
              <a:sym typeface="Lustria"/>
            </a:endParaRPr>
          </a:p>
        </p:txBody>
      </p:sp>
      <p:sp>
        <p:nvSpPr>
          <p:cNvPr id="269" name="Google Shape;269;p32"/>
          <p:cNvSpPr/>
          <p:nvPr/>
        </p:nvSpPr>
        <p:spPr>
          <a:xfrm>
            <a:off x="262191" y="1068821"/>
            <a:ext cx="6026466" cy="526212"/>
          </a:xfrm>
          <a:prstGeom prst="roundRect">
            <a:avLst>
              <a:gd name="adj" fmla="val 16667"/>
            </a:avLst>
          </a:prstGeom>
          <a:gradFill>
            <a:gsLst>
              <a:gs pos="0">
                <a:srgbClr val="E7978B"/>
              </a:gs>
              <a:gs pos="50000">
                <a:srgbClr val="EDBFBA"/>
              </a:gs>
              <a:gs pos="100000">
                <a:srgbClr val="F5E0DD"/>
              </a:gs>
            </a:gsLst>
            <a:path path="circle">
              <a:fillToRect l="50000" t="50000" r="50000" b="50000"/>
            </a:path>
            <a:tileRect/>
          </a:gra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dk1"/>
                </a:solidFill>
                <a:latin typeface="Lustria"/>
                <a:ea typeface="Lustria"/>
                <a:cs typeface="Lustria"/>
                <a:sym typeface="Lustria"/>
              </a:rPr>
              <a:t>Created a function to evaluate Regression Evaluation Metrics , Model Score where It gives the R2 score on the basis of which we defining the best model means the more the R2 score is the best the model works.</a:t>
            </a:r>
            <a:endParaRPr sz="1100">
              <a:solidFill>
                <a:schemeClr val="dk1"/>
              </a:solidFill>
              <a:latin typeface="Lustria"/>
              <a:ea typeface="Lustria"/>
              <a:cs typeface="Lustria"/>
              <a:sym typeface="Lustria"/>
            </a:endParaRPr>
          </a:p>
        </p:txBody>
      </p:sp>
      <p:sp>
        <p:nvSpPr>
          <p:cNvPr id="270" name="Google Shape;270;p32"/>
          <p:cNvSpPr/>
          <p:nvPr/>
        </p:nvSpPr>
        <p:spPr>
          <a:xfrm>
            <a:off x="191481" y="4264187"/>
            <a:ext cx="3340898" cy="474453"/>
          </a:xfrm>
          <a:prstGeom prst="flowChartAlternateProcess">
            <a:avLst/>
          </a:prstGeom>
          <a:gradFill>
            <a:gsLst>
              <a:gs pos="0">
                <a:srgbClr val="E7978B"/>
              </a:gs>
              <a:gs pos="50000">
                <a:srgbClr val="EDBFBA"/>
              </a:gs>
              <a:gs pos="100000">
                <a:srgbClr val="F5E0DD"/>
              </a:gs>
            </a:gsLst>
            <a:lin ang="10800000" scaled="0"/>
          </a:gra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Lustria"/>
                <a:ea typeface="Lustria"/>
                <a:cs typeface="Lustria"/>
                <a:sym typeface="Lustria"/>
              </a:rPr>
              <a:t>Imported some Important libraries.</a:t>
            </a:r>
            <a:endParaRPr sz="1400">
              <a:solidFill>
                <a:schemeClr val="dk1"/>
              </a:solidFill>
              <a:latin typeface="Lustria"/>
              <a:ea typeface="Lustria"/>
              <a:cs typeface="Lustria"/>
              <a:sym typeface="Lustria"/>
            </a:endParaRPr>
          </a:p>
        </p:txBody>
      </p:sp>
      <p:sp>
        <p:nvSpPr>
          <p:cNvPr id="271" name="Google Shape;271;p32"/>
          <p:cNvSpPr/>
          <p:nvPr/>
        </p:nvSpPr>
        <p:spPr>
          <a:xfrm>
            <a:off x="3631722" y="4501413"/>
            <a:ext cx="2820836" cy="1788819"/>
          </a:xfrm>
          <a:prstGeom prst="flowChartAlternateProcess">
            <a:avLst/>
          </a:prstGeom>
          <a:solidFill>
            <a:srgbClr val="7030A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a:solidFill>
                  <a:schemeClr val="lt1"/>
                </a:solidFill>
                <a:latin typeface="Lustria"/>
                <a:ea typeface="Lustria"/>
                <a:cs typeface="Lustria"/>
                <a:sym typeface="Lustria"/>
              </a:rPr>
              <a:t>In this I have build 7 Regression models…</a:t>
            </a:r>
            <a:endParaRPr/>
          </a:p>
          <a:p>
            <a:pPr marL="342900" marR="0" lvl="0" indent="-342900" algn="l" rtl="0">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Linear Regression</a:t>
            </a:r>
            <a:endParaRPr/>
          </a:p>
          <a:p>
            <a:pPr marL="342900" marR="0" lvl="0" indent="-342900" algn="l" rtl="0">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Lasso Regression</a:t>
            </a:r>
            <a:endParaRPr sz="1100">
              <a:solidFill>
                <a:schemeClr val="lt1"/>
              </a:solidFill>
              <a:latin typeface="Lustria"/>
              <a:ea typeface="Lustria"/>
              <a:cs typeface="Lustria"/>
              <a:sym typeface="Lustria"/>
            </a:endParaRPr>
          </a:p>
          <a:p>
            <a:pPr marL="342900" marR="0" lvl="0" indent="-342900" algn="l" rtl="0">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Ridge Regression</a:t>
            </a:r>
            <a:endParaRPr/>
          </a:p>
          <a:p>
            <a:pPr marL="342900" marR="0" lvl="0" indent="-342900" algn="l" rtl="0">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Knn Regressor</a:t>
            </a:r>
            <a:endParaRPr/>
          </a:p>
          <a:p>
            <a:pPr marL="342900" marR="0" lvl="0" indent="-342900" algn="l" rtl="0">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DecisionTree Regressor</a:t>
            </a:r>
            <a:endParaRPr/>
          </a:p>
          <a:p>
            <a:pPr marL="342900" marR="0" lvl="0" indent="-342900" algn="l" rtl="0">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Gradient BoostingRegressor</a:t>
            </a:r>
            <a:endParaRPr/>
          </a:p>
          <a:p>
            <a:pPr marL="342900" marR="0" lvl="0" indent="-342900" algn="l" rtl="0">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AdaBoost Regressor</a:t>
            </a:r>
            <a:endParaRPr/>
          </a:p>
          <a:p>
            <a:pPr marL="342900" marR="0" lvl="0" indent="-342900" algn="l" rtl="0">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XGBRegressor</a:t>
            </a:r>
            <a:endParaRPr sz="1100">
              <a:solidFill>
                <a:schemeClr val="lt1"/>
              </a:solidFill>
              <a:latin typeface="Lustria"/>
              <a:ea typeface="Lustria"/>
              <a:cs typeface="Lustria"/>
              <a:sym typeface="Lustria"/>
            </a:endParaRPr>
          </a:p>
        </p:txBody>
      </p:sp>
      <p:sp>
        <p:nvSpPr>
          <p:cNvPr id="272" name="Google Shape;272;p32"/>
          <p:cNvSpPr/>
          <p:nvPr/>
        </p:nvSpPr>
        <p:spPr>
          <a:xfrm>
            <a:off x="7513608" y="1024117"/>
            <a:ext cx="3295290" cy="485818"/>
          </a:xfrm>
          <a:prstGeom prst="flowChartTerminator">
            <a:avLst/>
          </a:prstGeom>
          <a:gradFill>
            <a:gsLst>
              <a:gs pos="0">
                <a:srgbClr val="E7978B"/>
              </a:gs>
              <a:gs pos="50000">
                <a:srgbClr val="EDBFBA"/>
              </a:gs>
              <a:gs pos="100000">
                <a:srgbClr val="F5E0DD"/>
              </a:gs>
            </a:gsLst>
            <a:path path="circle">
              <a:fillToRect l="100000" b="100000"/>
            </a:path>
            <a:tileRect t="-100000" r="-100000"/>
          </a:gra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Lustria"/>
                <a:ea typeface="Lustria"/>
                <a:cs typeface="Lustria"/>
                <a:sym typeface="Lustria"/>
              </a:rPr>
              <a:t>Showing Best Model</a:t>
            </a:r>
            <a:endParaRPr sz="2000">
              <a:solidFill>
                <a:schemeClr val="dk1"/>
              </a:solidFill>
              <a:latin typeface="Lustria"/>
              <a:ea typeface="Lustria"/>
              <a:cs typeface="Lustria"/>
              <a:sym typeface="Lustria"/>
            </a:endParaRPr>
          </a:p>
        </p:txBody>
      </p:sp>
      <p:sp>
        <p:nvSpPr>
          <p:cNvPr id="273" name="Google Shape;273;p32"/>
          <p:cNvSpPr/>
          <p:nvPr/>
        </p:nvSpPr>
        <p:spPr>
          <a:xfrm>
            <a:off x="7513608" y="4403526"/>
            <a:ext cx="1656905" cy="2103678"/>
          </a:xfrm>
          <a:prstGeom prst="roundRect">
            <a:avLst>
              <a:gd name="adj" fmla="val 16667"/>
            </a:avLst>
          </a:prstGeom>
          <a:solidFill>
            <a:schemeClr val="accent1"/>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rgbClr val="FFFF00"/>
                </a:solidFill>
                <a:latin typeface="Lustria"/>
                <a:ea typeface="Lustria"/>
                <a:cs typeface="Lustria"/>
                <a:sym typeface="Lustria"/>
              </a:rPr>
              <a:t>The best model from all the models is Gradient Boosting regressor which gave 62 % accuracy which is more than any other models.</a:t>
            </a:r>
            <a:endParaRPr sz="1200">
              <a:solidFill>
                <a:srgbClr val="FFFF00"/>
              </a:solidFill>
              <a:latin typeface="Lustria"/>
              <a:ea typeface="Lustria"/>
              <a:cs typeface="Lustria"/>
              <a:sym typeface="Lustria"/>
            </a:endParaRPr>
          </a:p>
        </p:txBody>
      </p:sp>
      <p:pic>
        <p:nvPicPr>
          <p:cNvPr id="274" name="Google Shape;274;p32"/>
          <p:cNvPicPr preferRelativeResize="0"/>
          <p:nvPr/>
        </p:nvPicPr>
        <p:blipFill rotWithShape="1">
          <a:blip r:embed="rId7">
            <a:alphaModFix/>
          </a:blip>
          <a:srcRect l="22802" t="47672" r="62571" b="43859"/>
          <a:stretch/>
        </p:blipFill>
        <p:spPr>
          <a:xfrm>
            <a:off x="9325155" y="4839419"/>
            <a:ext cx="2467154" cy="8712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3"/>
          <p:cNvPicPr preferRelativeResize="0"/>
          <p:nvPr/>
        </p:nvPicPr>
        <p:blipFill rotWithShape="1">
          <a:blip r:embed="rId3">
            <a:alphaModFix/>
          </a:blip>
          <a:srcRect/>
          <a:stretch/>
        </p:blipFill>
        <p:spPr>
          <a:xfrm>
            <a:off x="262191" y="76769"/>
            <a:ext cx="2517866" cy="603556"/>
          </a:xfrm>
          <a:prstGeom prst="rect">
            <a:avLst/>
          </a:prstGeom>
          <a:noFill/>
          <a:ln>
            <a:noFill/>
          </a:ln>
        </p:spPr>
      </p:pic>
      <p:sp>
        <p:nvSpPr>
          <p:cNvPr id="280" name="Google Shape;280;p33"/>
          <p:cNvSpPr/>
          <p:nvPr/>
        </p:nvSpPr>
        <p:spPr>
          <a:xfrm>
            <a:off x="5037827" y="145488"/>
            <a:ext cx="3269411" cy="534837"/>
          </a:xfrm>
          <a:prstGeom prst="round1Rect">
            <a:avLst>
              <a:gd name="adj" fmla="val 16667"/>
            </a:avLst>
          </a:prstGeom>
          <a:solidFill>
            <a:srgbClr val="00206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ustria"/>
                <a:ea typeface="Lustria"/>
                <a:cs typeface="Lustria"/>
                <a:sym typeface="Lustria"/>
              </a:rPr>
              <a:t>ML Modeling</a:t>
            </a:r>
            <a:endParaRPr sz="1800">
              <a:solidFill>
                <a:schemeClr val="lt1"/>
              </a:solidFill>
              <a:latin typeface="Lustria"/>
              <a:ea typeface="Lustria"/>
              <a:cs typeface="Lustria"/>
              <a:sym typeface="Lustria"/>
            </a:endParaRPr>
          </a:p>
        </p:txBody>
      </p:sp>
      <p:pic>
        <p:nvPicPr>
          <p:cNvPr id="281" name="Google Shape;281;p33"/>
          <p:cNvPicPr preferRelativeResize="0"/>
          <p:nvPr/>
        </p:nvPicPr>
        <p:blipFill rotWithShape="1">
          <a:blip r:embed="rId4">
            <a:alphaModFix/>
          </a:blip>
          <a:srcRect l="22803" t="32074" r="21037" b="19119"/>
          <a:stretch/>
        </p:blipFill>
        <p:spPr>
          <a:xfrm>
            <a:off x="202558" y="854017"/>
            <a:ext cx="6146484" cy="2363638"/>
          </a:xfrm>
          <a:prstGeom prst="rect">
            <a:avLst/>
          </a:prstGeom>
          <a:noFill/>
          <a:ln>
            <a:noFill/>
          </a:ln>
        </p:spPr>
      </p:pic>
      <p:pic>
        <p:nvPicPr>
          <p:cNvPr id="282" name="Google Shape;282;p33"/>
          <p:cNvPicPr preferRelativeResize="0"/>
          <p:nvPr/>
        </p:nvPicPr>
        <p:blipFill rotWithShape="1">
          <a:blip r:embed="rId5">
            <a:alphaModFix/>
          </a:blip>
          <a:srcRect l="26532" t="23271" r="41322" b="5409"/>
          <a:stretch/>
        </p:blipFill>
        <p:spPr>
          <a:xfrm>
            <a:off x="262190" y="3412675"/>
            <a:ext cx="6009214" cy="3368556"/>
          </a:xfrm>
          <a:prstGeom prst="rect">
            <a:avLst/>
          </a:prstGeom>
          <a:noFill/>
          <a:ln>
            <a:noFill/>
          </a:ln>
        </p:spPr>
      </p:pic>
      <p:pic>
        <p:nvPicPr>
          <p:cNvPr id="283" name="Google Shape;283;p33"/>
          <p:cNvPicPr preferRelativeResize="0"/>
          <p:nvPr/>
        </p:nvPicPr>
        <p:blipFill rotWithShape="1">
          <a:blip r:embed="rId6">
            <a:alphaModFix/>
          </a:blip>
          <a:srcRect l="26533" t="29056" r="48138" b="44905"/>
          <a:stretch/>
        </p:blipFill>
        <p:spPr>
          <a:xfrm>
            <a:off x="6672532" y="1143002"/>
            <a:ext cx="4589251" cy="1785668"/>
          </a:xfrm>
          <a:prstGeom prst="rect">
            <a:avLst/>
          </a:prstGeom>
          <a:noFill/>
          <a:ln>
            <a:noFill/>
          </a:ln>
        </p:spPr>
      </p:pic>
      <p:sp>
        <p:nvSpPr>
          <p:cNvPr id="284" name="Google Shape;284;p33"/>
          <p:cNvSpPr/>
          <p:nvPr/>
        </p:nvSpPr>
        <p:spPr>
          <a:xfrm>
            <a:off x="6672532" y="3812876"/>
            <a:ext cx="4408098" cy="2078966"/>
          </a:xfrm>
          <a:prstGeom prst="round2DiagRect">
            <a:avLst>
              <a:gd name="adj1" fmla="val 16667"/>
              <a:gd name="adj2" fmla="val 0"/>
            </a:avLst>
          </a:prstGeom>
          <a:solidFill>
            <a:srgbClr val="14A2C4"/>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ustria"/>
                <a:ea typeface="Lustria"/>
                <a:cs typeface="Lustria"/>
                <a:sym typeface="Lustria"/>
              </a:rPr>
              <a:t>Saving and loading the best model using pickle library .</a:t>
            </a:r>
            <a:endParaRPr sz="1800">
              <a:solidFill>
                <a:schemeClr val="lt1"/>
              </a:solidFill>
              <a:latin typeface="Lustria"/>
              <a:ea typeface="Lustria"/>
              <a:cs typeface="Lustria"/>
              <a:sym typeface="Lustr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4"/>
          <p:cNvPicPr preferRelativeResize="0"/>
          <p:nvPr/>
        </p:nvPicPr>
        <p:blipFill rotWithShape="1">
          <a:blip r:embed="rId3">
            <a:alphaModFix/>
          </a:blip>
          <a:srcRect/>
          <a:stretch/>
        </p:blipFill>
        <p:spPr>
          <a:xfrm>
            <a:off x="262191" y="76769"/>
            <a:ext cx="2517866" cy="603556"/>
          </a:xfrm>
          <a:prstGeom prst="rect">
            <a:avLst/>
          </a:prstGeom>
          <a:noFill/>
          <a:ln>
            <a:noFill/>
          </a:ln>
        </p:spPr>
      </p:pic>
      <p:sp>
        <p:nvSpPr>
          <p:cNvPr id="290" name="Google Shape;290;p34"/>
          <p:cNvSpPr txBox="1"/>
          <p:nvPr/>
        </p:nvSpPr>
        <p:spPr>
          <a:xfrm>
            <a:off x="3237062" y="0"/>
            <a:ext cx="6700568" cy="617861"/>
          </a:xfrm>
          <a:prstGeom prst="rect">
            <a:avLst/>
          </a:prstGeom>
          <a:noFill/>
          <a:ln>
            <a:noFill/>
          </a:ln>
        </p:spPr>
        <p:txBody>
          <a:bodyPr spcFirstLastPara="1" wrap="square" lIns="91425" tIns="45700" rIns="91425" bIns="45700" anchor="t" anchorCtr="0">
            <a:spAutoFit/>
          </a:bodyPr>
          <a:lstStyle/>
          <a:p>
            <a:pPr marL="395653" marR="0" lvl="1" indent="0" algn="l" rtl="0">
              <a:lnSpc>
                <a:spcPct val="200000"/>
              </a:lnSpc>
              <a:spcBef>
                <a:spcPts val="0"/>
              </a:spcBef>
              <a:spcAft>
                <a:spcPts val="0"/>
              </a:spcAft>
              <a:buNone/>
            </a:pPr>
            <a:r>
              <a:rPr lang="en-US" sz="2000" b="0" i="0" u="none" strike="noStrike" cap="none">
                <a:solidFill>
                  <a:srgbClr val="FF0000"/>
                </a:solidFill>
                <a:latin typeface="Algerian"/>
                <a:ea typeface="Algerian"/>
                <a:cs typeface="Algerian"/>
                <a:sym typeface="Algerian"/>
              </a:rPr>
              <a:t>Deployment of ML Models using Streamlit</a:t>
            </a:r>
            <a:endParaRPr/>
          </a:p>
        </p:txBody>
      </p:sp>
      <p:pic>
        <p:nvPicPr>
          <p:cNvPr id="291" name="Google Shape;291;p34"/>
          <p:cNvPicPr preferRelativeResize="0"/>
          <p:nvPr/>
        </p:nvPicPr>
        <p:blipFill rotWithShape="1">
          <a:blip r:embed="rId4">
            <a:alphaModFix/>
          </a:blip>
          <a:srcRect l="20506" t="15975" r="42790" b="4906"/>
          <a:stretch/>
        </p:blipFill>
        <p:spPr>
          <a:xfrm>
            <a:off x="74958" y="824392"/>
            <a:ext cx="3162104" cy="3471563"/>
          </a:xfrm>
          <a:prstGeom prst="rect">
            <a:avLst/>
          </a:prstGeom>
          <a:noFill/>
          <a:ln>
            <a:noFill/>
          </a:ln>
        </p:spPr>
      </p:pic>
      <p:pic>
        <p:nvPicPr>
          <p:cNvPr id="292" name="Google Shape;292;p34"/>
          <p:cNvPicPr preferRelativeResize="0"/>
          <p:nvPr/>
        </p:nvPicPr>
        <p:blipFill rotWithShape="1">
          <a:blip r:embed="rId5">
            <a:alphaModFix/>
          </a:blip>
          <a:srcRect l="20663" t="14226" r="40421" b="8539"/>
          <a:stretch/>
        </p:blipFill>
        <p:spPr>
          <a:xfrm>
            <a:off x="3709359" y="850774"/>
            <a:ext cx="3073134" cy="3471562"/>
          </a:xfrm>
          <a:prstGeom prst="rect">
            <a:avLst/>
          </a:prstGeom>
          <a:noFill/>
          <a:ln>
            <a:noFill/>
          </a:ln>
        </p:spPr>
      </p:pic>
      <p:sp>
        <p:nvSpPr>
          <p:cNvPr id="293" name="Google Shape;293;p34"/>
          <p:cNvSpPr/>
          <p:nvPr/>
        </p:nvSpPr>
        <p:spPr>
          <a:xfrm>
            <a:off x="603849" y="4528868"/>
            <a:ext cx="10860657" cy="2113472"/>
          </a:xfrm>
          <a:prstGeom prst="flowChartAlternateProcess">
            <a:avLst/>
          </a:prstGeom>
          <a:solidFill>
            <a:srgbClr val="CDC3AF"/>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Overlock"/>
                <a:ea typeface="Overlock"/>
                <a:cs typeface="Overlock"/>
                <a:sym typeface="Overlock"/>
              </a:rPr>
              <a:t>In the final step of the project, I created a Streamlit app for predicting the selling price of used cars. I utilized the Streamlit library to build an interactive and user-friendly application that could provide instant predictions based on the input data. The app was titled "Car Selling Price Prediction" and had a user-friendly interface that consisted of select boxes for 7 columns: car name, fuel type, seller type, transmission, owner, and a number input for the kilometers driven and year. After the user inputs the required data, it generate the prediction of the car's selling price, which was calculated using the saved machine learning model from the previous step. This Streamlit app was an effective tool that allowed users to easily predict the selling price of used cars and make informed decisions.</a:t>
            </a:r>
            <a:endParaRPr/>
          </a:p>
        </p:txBody>
      </p:sp>
      <p:pic>
        <p:nvPicPr>
          <p:cNvPr id="294" name="Google Shape;294;p34"/>
          <p:cNvPicPr preferRelativeResize="0"/>
          <p:nvPr/>
        </p:nvPicPr>
        <p:blipFill rotWithShape="1">
          <a:blip r:embed="rId6">
            <a:alphaModFix/>
          </a:blip>
          <a:srcRect l="39552" t="17736" r="20613" b="8553"/>
          <a:stretch/>
        </p:blipFill>
        <p:spPr>
          <a:xfrm>
            <a:off x="7116793" y="824391"/>
            <a:ext cx="4710022" cy="34715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5"/>
          <p:cNvPicPr preferRelativeResize="0"/>
          <p:nvPr/>
        </p:nvPicPr>
        <p:blipFill rotWithShape="1">
          <a:blip r:embed="rId3">
            <a:alphaModFix/>
          </a:blip>
          <a:srcRect/>
          <a:stretch/>
        </p:blipFill>
        <p:spPr>
          <a:xfrm>
            <a:off x="262191" y="76769"/>
            <a:ext cx="2517866" cy="603556"/>
          </a:xfrm>
          <a:prstGeom prst="rect">
            <a:avLst/>
          </a:prstGeom>
          <a:noFill/>
          <a:ln>
            <a:noFill/>
          </a:ln>
        </p:spPr>
      </p:pic>
      <p:sp>
        <p:nvSpPr>
          <p:cNvPr id="300" name="Google Shape;300;p35"/>
          <p:cNvSpPr/>
          <p:nvPr/>
        </p:nvSpPr>
        <p:spPr>
          <a:xfrm>
            <a:off x="4254261" y="265242"/>
            <a:ext cx="4639574" cy="966159"/>
          </a:xfrm>
          <a:prstGeom prst="round1Rect">
            <a:avLst>
              <a:gd name="adj" fmla="val 16667"/>
            </a:avLst>
          </a:prstGeom>
          <a:solidFill>
            <a:srgbClr val="E8E8E8"/>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rgbClr val="FF0000"/>
                </a:solidFill>
                <a:latin typeface="Anton"/>
                <a:ea typeface="Anton"/>
                <a:cs typeface="Anton"/>
                <a:sym typeface="Anton"/>
              </a:rPr>
              <a:t>Conclusion</a:t>
            </a:r>
            <a:endParaRPr sz="4800">
              <a:solidFill>
                <a:srgbClr val="FF0000"/>
              </a:solidFill>
              <a:latin typeface="Anton"/>
              <a:ea typeface="Anton"/>
              <a:cs typeface="Anton"/>
              <a:sym typeface="Anton"/>
            </a:endParaRPr>
          </a:p>
        </p:txBody>
      </p:sp>
      <p:sp>
        <p:nvSpPr>
          <p:cNvPr id="301" name="Google Shape;301;p35"/>
          <p:cNvSpPr txBox="1"/>
          <p:nvPr/>
        </p:nvSpPr>
        <p:spPr>
          <a:xfrm>
            <a:off x="1701560" y="1565741"/>
            <a:ext cx="8098048" cy="502701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lt1"/>
                </a:solidFill>
                <a:latin typeface="Merriweather"/>
                <a:ea typeface="Merriweather"/>
                <a:cs typeface="Merriweather"/>
                <a:sym typeface="Merriweather"/>
              </a:rPr>
              <a:t>In conclusion, this data science project aimed at predicting the selling price of used cars in the second-hand market based on several factors such as the kilometers driven, year, fuel type, owner, seller type, and transmission. Through the various steps of data cleaning, exploratory data analysis, and model building, we were able to build a highly accurate Gradient Boosting Regressor model with an R2 Score of over 62%. The final step of deploying the model into a Streamlit app made it easy for users to access and generate predictions instantly. However, it is important to note that the accuracy of the model could be improved further by incorporating additional information such as the mileage, condition, and other relevant factors. Nevertheless, the results of this project demonstrate the power of machine learning in providing valuable insights and predictions in the second-hand car market.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6"/>
          <p:cNvPicPr preferRelativeResize="0"/>
          <p:nvPr/>
        </p:nvPicPr>
        <p:blipFill rotWithShape="1">
          <a:blip r:embed="rId3">
            <a:alphaModFix/>
          </a:blip>
          <a:srcRect/>
          <a:stretch/>
        </p:blipFill>
        <p:spPr>
          <a:xfrm>
            <a:off x="262191" y="76769"/>
            <a:ext cx="2517866" cy="603556"/>
          </a:xfrm>
          <a:prstGeom prst="rect">
            <a:avLst/>
          </a:prstGeom>
          <a:noFill/>
          <a:ln>
            <a:noFill/>
          </a:ln>
        </p:spPr>
      </p:pic>
      <p:sp>
        <p:nvSpPr>
          <p:cNvPr id="307" name="Google Shape;307;p36"/>
          <p:cNvSpPr/>
          <p:nvPr/>
        </p:nvSpPr>
        <p:spPr>
          <a:xfrm>
            <a:off x="4934309" y="257631"/>
            <a:ext cx="4339087" cy="845388"/>
          </a:xfrm>
          <a:prstGeom prst="round1Rect">
            <a:avLst>
              <a:gd name="adj" fmla="val 16667"/>
            </a:avLst>
          </a:prstGeom>
          <a:solidFill>
            <a:srgbClr val="DFBAAE"/>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dk2"/>
                </a:solidFill>
                <a:latin typeface="Open Sans"/>
                <a:ea typeface="Open Sans"/>
                <a:cs typeface="Open Sans"/>
                <a:sym typeface="Open Sans"/>
              </a:rPr>
              <a:t>References</a:t>
            </a:r>
            <a:endParaRPr sz="4000" b="1">
              <a:solidFill>
                <a:schemeClr val="dk2"/>
              </a:solidFill>
              <a:latin typeface="Open Sans"/>
              <a:ea typeface="Open Sans"/>
              <a:cs typeface="Open Sans"/>
              <a:sym typeface="Open Sans"/>
            </a:endParaRPr>
          </a:p>
        </p:txBody>
      </p:sp>
      <p:sp>
        <p:nvSpPr>
          <p:cNvPr id="308" name="Google Shape;308;p36"/>
          <p:cNvSpPr/>
          <p:nvPr/>
        </p:nvSpPr>
        <p:spPr>
          <a:xfrm>
            <a:off x="836762" y="1587261"/>
            <a:ext cx="10644996" cy="4770408"/>
          </a:xfrm>
          <a:prstGeom prst="flowChartAlternateProcess">
            <a:avLst/>
          </a:prstGeom>
          <a:solidFill>
            <a:srgbClr val="92D05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spcBef>
                <a:spcPts val="0"/>
              </a:spcBef>
              <a:spcAft>
                <a:spcPts val="0"/>
              </a:spcAft>
              <a:buClr>
                <a:schemeClr val="dk2"/>
              </a:buClr>
              <a:buSzPts val="1800"/>
              <a:buFont typeface="Lustria"/>
              <a:buAutoNum type="arabicPeriod"/>
            </a:pPr>
            <a:r>
              <a:rPr lang="en-US" sz="1800" dirty="0">
                <a:solidFill>
                  <a:schemeClr val="dk2"/>
                </a:solidFill>
                <a:latin typeface="Lustria"/>
                <a:ea typeface="Lustria"/>
                <a:cs typeface="Lustria"/>
                <a:sym typeface="Lustria"/>
              </a:rPr>
              <a:t>Tools Used : </a:t>
            </a:r>
            <a:r>
              <a:rPr lang="en-US" sz="1800" dirty="0">
                <a:solidFill>
                  <a:srgbClr val="24252D"/>
                </a:solidFill>
                <a:latin typeface="Arial"/>
                <a:ea typeface="Arial"/>
                <a:cs typeface="Arial"/>
                <a:sym typeface="Arial"/>
              </a:rPr>
              <a:t>MS Excel, </a:t>
            </a:r>
            <a:r>
              <a:rPr lang="en-US" sz="1800" dirty="0" err="1">
                <a:solidFill>
                  <a:srgbClr val="24252D"/>
                </a:solidFill>
                <a:latin typeface="Arial"/>
                <a:ea typeface="Arial"/>
                <a:cs typeface="Arial"/>
                <a:sym typeface="Arial"/>
              </a:rPr>
              <a:t>Jupyter</a:t>
            </a:r>
            <a:r>
              <a:rPr lang="en-US" sz="1800" dirty="0">
                <a:solidFill>
                  <a:srgbClr val="24252D"/>
                </a:solidFill>
                <a:latin typeface="Arial"/>
                <a:ea typeface="Arial"/>
                <a:cs typeface="Arial"/>
                <a:sym typeface="Arial"/>
              </a:rPr>
              <a:t> Notebook, Python, NumPy, Pandas, Matplotlib, Seaborn, Scikit Learn, </a:t>
            </a:r>
            <a:r>
              <a:rPr lang="en-US" sz="1800" dirty="0" err="1">
                <a:solidFill>
                  <a:srgbClr val="24252D"/>
                </a:solidFill>
                <a:latin typeface="Arial"/>
                <a:ea typeface="Arial"/>
                <a:cs typeface="Arial"/>
                <a:sym typeface="Arial"/>
              </a:rPr>
              <a:t>Streamlit</a:t>
            </a:r>
            <a:r>
              <a:rPr lang="en-US" sz="1800" dirty="0">
                <a:solidFill>
                  <a:srgbClr val="24252D"/>
                </a:solidFill>
                <a:latin typeface="Arial"/>
                <a:ea typeface="Arial"/>
                <a:cs typeface="Arial"/>
                <a:sym typeface="Arial"/>
              </a:rPr>
              <a:t>.</a:t>
            </a:r>
            <a:endParaRPr dirty="0"/>
          </a:p>
          <a:p>
            <a:pPr marL="342900" marR="0" lvl="0" indent="-228600" algn="l" rtl="0">
              <a:spcBef>
                <a:spcPts val="0"/>
              </a:spcBef>
              <a:spcAft>
                <a:spcPts val="0"/>
              </a:spcAft>
              <a:buClr>
                <a:schemeClr val="lt1"/>
              </a:buClr>
              <a:buSzPts val="1800"/>
              <a:buFont typeface="Lustria"/>
              <a:buNone/>
            </a:pPr>
            <a:endParaRPr sz="1800" dirty="0">
              <a:solidFill>
                <a:srgbClr val="24252D"/>
              </a:solidFill>
              <a:latin typeface="Arial"/>
              <a:ea typeface="Arial"/>
              <a:cs typeface="Arial"/>
              <a:sym typeface="Arial"/>
            </a:endParaRPr>
          </a:p>
          <a:p>
            <a:pPr marL="342900" marR="0" lvl="0" indent="-342900" algn="l" rtl="0">
              <a:spcBef>
                <a:spcPts val="0"/>
              </a:spcBef>
              <a:spcAft>
                <a:spcPts val="0"/>
              </a:spcAft>
              <a:buClr>
                <a:srgbClr val="24252D"/>
              </a:buClr>
              <a:buSzPts val="1800"/>
              <a:buFont typeface="Arial"/>
              <a:buAutoNum type="arabicPeriod"/>
            </a:pPr>
            <a:r>
              <a:rPr lang="en-US" sz="1800" dirty="0">
                <a:solidFill>
                  <a:srgbClr val="24252D"/>
                </a:solidFill>
                <a:latin typeface="Arial"/>
                <a:ea typeface="Arial"/>
                <a:cs typeface="Arial"/>
                <a:sym typeface="Arial"/>
              </a:rPr>
              <a:t>GitHub link :</a:t>
            </a:r>
            <a:r>
              <a:rPr lang="en-US" sz="1800" u="sng" dirty="0">
                <a:solidFill>
                  <a:schemeClr val="hlink"/>
                </a:solidFill>
                <a:latin typeface="Arial"/>
                <a:ea typeface="Arial"/>
                <a:cs typeface="Arial"/>
                <a:sym typeface="Arial"/>
                <a:hlinkClick r:id="rId4"/>
              </a:rPr>
              <a:t>Data Science Capstone Project </a:t>
            </a:r>
            <a:r>
              <a:rPr lang="en-US" sz="1800" u="sng" dirty="0" err="1">
                <a:solidFill>
                  <a:schemeClr val="hlink"/>
                </a:solidFill>
                <a:latin typeface="Arial"/>
                <a:ea typeface="Arial"/>
                <a:cs typeface="Arial"/>
                <a:sym typeface="Arial"/>
                <a:hlinkClick r:id="rId4"/>
              </a:rPr>
              <a:t>Github</a:t>
            </a:r>
            <a:r>
              <a:rPr lang="en-US" sz="1800" u="sng" dirty="0">
                <a:solidFill>
                  <a:schemeClr val="hlink"/>
                </a:solidFill>
                <a:latin typeface="Arial"/>
                <a:ea typeface="Arial"/>
                <a:cs typeface="Arial"/>
                <a:sym typeface="Arial"/>
                <a:hlinkClick r:id="rId4"/>
              </a:rPr>
              <a:t> Repo Link</a:t>
            </a:r>
            <a:endParaRPr dirty="0"/>
          </a:p>
          <a:p>
            <a:pPr marL="342900" marR="0" lvl="0" indent="-228600" algn="l" rtl="0">
              <a:spcBef>
                <a:spcPts val="0"/>
              </a:spcBef>
              <a:spcAft>
                <a:spcPts val="0"/>
              </a:spcAft>
              <a:buClr>
                <a:schemeClr val="lt1"/>
              </a:buClr>
              <a:buSzPts val="1800"/>
              <a:buFont typeface="Lustria"/>
              <a:buNone/>
            </a:pPr>
            <a:endParaRPr sz="1800" dirty="0">
              <a:solidFill>
                <a:srgbClr val="24252D"/>
              </a:solidFill>
              <a:latin typeface="Arial"/>
              <a:ea typeface="Arial"/>
              <a:cs typeface="Arial"/>
              <a:sym typeface="Arial"/>
            </a:endParaRPr>
          </a:p>
          <a:p>
            <a:pPr marL="342900" marR="0" lvl="0" indent="-342900" algn="l" rtl="0">
              <a:spcBef>
                <a:spcPts val="0"/>
              </a:spcBef>
              <a:spcAft>
                <a:spcPts val="0"/>
              </a:spcAft>
              <a:buClr>
                <a:srgbClr val="24252D"/>
              </a:buClr>
              <a:buSzPts val="1800"/>
              <a:buFont typeface="Arial"/>
              <a:buAutoNum type="arabicPeriod"/>
            </a:pPr>
            <a:r>
              <a:rPr lang="en-US" sz="1800" dirty="0" err="1">
                <a:solidFill>
                  <a:srgbClr val="24252D"/>
                </a:solidFill>
                <a:latin typeface="Arial"/>
                <a:ea typeface="Arial"/>
                <a:cs typeface="Arial"/>
                <a:sym typeface="Arial"/>
              </a:rPr>
              <a:t>Streamlit</a:t>
            </a:r>
            <a:r>
              <a:rPr lang="en-US" sz="1800" dirty="0">
                <a:solidFill>
                  <a:srgbClr val="24252D"/>
                </a:solidFill>
                <a:latin typeface="Arial"/>
                <a:ea typeface="Arial"/>
                <a:cs typeface="Arial"/>
                <a:sym typeface="Arial"/>
              </a:rPr>
              <a:t> Link : </a:t>
            </a:r>
            <a:r>
              <a:rPr lang="en-US" sz="1800" u="sng" dirty="0" err="1">
                <a:solidFill>
                  <a:schemeClr val="hlink"/>
                </a:solidFill>
                <a:latin typeface="Arial"/>
                <a:ea typeface="Arial"/>
                <a:cs typeface="Arial"/>
                <a:sym typeface="Arial"/>
                <a:hlinkClick r:id="rId5"/>
              </a:rPr>
              <a:t>Streamlit</a:t>
            </a:r>
            <a:r>
              <a:rPr lang="en-US" sz="1800" u="sng" dirty="0">
                <a:solidFill>
                  <a:schemeClr val="hlink"/>
                </a:solidFill>
                <a:latin typeface="Arial"/>
                <a:ea typeface="Arial"/>
                <a:cs typeface="Arial"/>
                <a:sym typeface="Arial"/>
                <a:hlinkClick r:id="rId5"/>
              </a:rPr>
              <a:t> app link</a:t>
            </a:r>
            <a:endParaRPr dirty="0"/>
          </a:p>
          <a:p>
            <a:pPr marL="0" marR="0" lvl="0" indent="0" algn="ctr" rtl="0">
              <a:spcBef>
                <a:spcPts val="0"/>
              </a:spcBef>
              <a:spcAft>
                <a:spcPts val="0"/>
              </a:spcAft>
              <a:buNone/>
            </a:pPr>
            <a:endParaRPr sz="1800" dirty="0">
              <a:solidFill>
                <a:schemeClr val="lt1"/>
              </a:solidFill>
              <a:latin typeface="Lustria"/>
              <a:ea typeface="Lustria"/>
              <a:cs typeface="Lustria"/>
              <a:sym typeface="Lust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2415396" y="259221"/>
            <a:ext cx="6747315"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Clr>
                <a:srgbClr val="FFFF00"/>
              </a:buClr>
              <a:buSzPct val="100000"/>
              <a:buFont typeface="Algerian"/>
              <a:buNone/>
            </a:pPr>
            <a:r>
              <a:rPr lang="en-US" sz="6000">
                <a:solidFill>
                  <a:srgbClr val="FFFF00"/>
                </a:solidFill>
                <a:latin typeface="Algerian"/>
                <a:ea typeface="Algerian"/>
                <a:cs typeface="Algerian"/>
                <a:sym typeface="Algerian"/>
              </a:rPr>
              <a:t>AGENDA</a:t>
            </a:r>
            <a:endParaRPr sz="6000">
              <a:solidFill>
                <a:srgbClr val="FFFF00"/>
              </a:solidFill>
              <a:latin typeface="Algerian"/>
              <a:ea typeface="Algerian"/>
              <a:cs typeface="Algerian"/>
              <a:sym typeface="Algerian"/>
            </a:endParaRPr>
          </a:p>
        </p:txBody>
      </p:sp>
      <p:pic>
        <p:nvPicPr>
          <p:cNvPr id="153" name="Google Shape;153;p20"/>
          <p:cNvPicPr preferRelativeResize="0"/>
          <p:nvPr/>
        </p:nvPicPr>
        <p:blipFill rotWithShape="1">
          <a:blip r:embed="rId3">
            <a:alphaModFix/>
          </a:blip>
          <a:srcRect/>
          <a:stretch/>
        </p:blipFill>
        <p:spPr>
          <a:xfrm>
            <a:off x="657053" y="262096"/>
            <a:ext cx="2215543" cy="1970555"/>
          </a:xfrm>
          <a:prstGeom prst="rect">
            <a:avLst/>
          </a:prstGeom>
          <a:noFill/>
          <a:ln>
            <a:noFill/>
          </a:ln>
        </p:spPr>
      </p:pic>
      <p:sp>
        <p:nvSpPr>
          <p:cNvPr id="154" name="Google Shape;154;p20"/>
          <p:cNvSpPr txBox="1"/>
          <p:nvPr/>
        </p:nvSpPr>
        <p:spPr>
          <a:xfrm>
            <a:off x="2872596" y="1767061"/>
            <a:ext cx="6975873" cy="4720331"/>
          </a:xfrm>
          <a:prstGeom prst="rect">
            <a:avLst/>
          </a:prstGeom>
          <a:noFill/>
          <a:ln>
            <a:noFill/>
          </a:ln>
        </p:spPr>
        <p:txBody>
          <a:bodyPr spcFirstLastPara="1" wrap="square" lIns="91425" tIns="45700" rIns="91425" bIns="45700" anchor="t" anchorCtr="0">
            <a:spAutoFit/>
          </a:bodyPr>
          <a:lstStyle/>
          <a:p>
            <a:pPr marL="791306" marR="0" lvl="1" indent="-395653" algn="l" rtl="0">
              <a:spcBef>
                <a:spcPts val="0"/>
              </a:spcBef>
              <a:spcAft>
                <a:spcPts val="0"/>
              </a:spcAft>
              <a:buClr>
                <a:schemeClr val="lt1"/>
              </a:buClr>
              <a:buSzPts val="1800"/>
              <a:buFont typeface="Arial"/>
              <a:buChar char="•"/>
            </a:pPr>
            <a:r>
              <a:rPr lang="en-US" sz="1800" b="1" i="0" u="none" strike="noStrike" cap="none">
                <a:solidFill>
                  <a:schemeClr val="lt1"/>
                </a:solidFill>
                <a:latin typeface="Open Sans"/>
                <a:ea typeface="Open Sans"/>
                <a:cs typeface="Open Sans"/>
                <a:sym typeface="Open Sans"/>
              </a:rPr>
              <a:t>Data Exploration</a:t>
            </a:r>
            <a:endParaRPr/>
          </a:p>
          <a:p>
            <a:pPr marL="791306" marR="0" lvl="1" indent="-395653" algn="l" rtl="0">
              <a:lnSpc>
                <a:spcPct val="200000"/>
              </a:lnSpc>
              <a:spcBef>
                <a:spcPts val="0"/>
              </a:spcBef>
              <a:spcAft>
                <a:spcPts val="0"/>
              </a:spcAft>
              <a:buClr>
                <a:schemeClr val="lt1"/>
              </a:buClr>
              <a:buSzPts val="1800"/>
              <a:buFont typeface="Arial"/>
              <a:buChar char="•"/>
            </a:pPr>
            <a:r>
              <a:rPr lang="en-US" sz="1800" b="1" i="0" u="none" strike="noStrike" cap="none">
                <a:solidFill>
                  <a:schemeClr val="lt1"/>
                </a:solidFill>
                <a:latin typeface="Open Sans"/>
                <a:ea typeface="Open Sans"/>
                <a:cs typeface="Open Sans"/>
                <a:sym typeface="Open Sans"/>
              </a:rPr>
              <a:t>Data Insights</a:t>
            </a:r>
            <a:endParaRPr/>
          </a:p>
          <a:p>
            <a:pPr marL="791306" marR="0" lvl="1" indent="-395653" algn="l" rtl="0">
              <a:lnSpc>
                <a:spcPct val="200000"/>
              </a:lnSpc>
              <a:spcBef>
                <a:spcPts val="0"/>
              </a:spcBef>
              <a:spcAft>
                <a:spcPts val="0"/>
              </a:spcAft>
              <a:buClr>
                <a:schemeClr val="lt1"/>
              </a:buClr>
              <a:buSzPts val="1800"/>
              <a:buFont typeface="Arial"/>
              <a:buChar char="•"/>
            </a:pPr>
            <a:r>
              <a:rPr lang="en-US" sz="1800" b="1" i="0" u="none" strike="noStrike" cap="none">
                <a:solidFill>
                  <a:schemeClr val="lt1"/>
                </a:solidFill>
                <a:latin typeface="Open Sans"/>
                <a:ea typeface="Open Sans"/>
                <a:cs typeface="Open Sans"/>
                <a:sym typeface="Open Sans"/>
              </a:rPr>
              <a:t>EDA Graphs</a:t>
            </a:r>
            <a:endParaRPr/>
          </a:p>
          <a:p>
            <a:pPr marL="791306" marR="0" lvl="1" indent="-395653" algn="l" rtl="0">
              <a:lnSpc>
                <a:spcPct val="200000"/>
              </a:lnSpc>
              <a:spcBef>
                <a:spcPts val="0"/>
              </a:spcBef>
              <a:spcAft>
                <a:spcPts val="0"/>
              </a:spcAft>
              <a:buClr>
                <a:schemeClr val="lt1"/>
              </a:buClr>
              <a:buSzPts val="1800"/>
              <a:buFont typeface="Arial"/>
              <a:buChar char="•"/>
            </a:pPr>
            <a:r>
              <a:rPr lang="en-US" sz="1800" b="1" i="0" u="none" strike="noStrike" cap="none">
                <a:solidFill>
                  <a:schemeClr val="lt1"/>
                </a:solidFill>
                <a:latin typeface="Open Sans"/>
                <a:ea typeface="Open Sans"/>
                <a:cs typeface="Open Sans"/>
                <a:sym typeface="Open Sans"/>
              </a:rPr>
              <a:t>Graphical Analysis and Conclusion on Dataset </a:t>
            </a:r>
            <a:endParaRPr/>
          </a:p>
          <a:p>
            <a:pPr marL="791306" marR="0" lvl="1" indent="-395653" algn="l" rtl="0">
              <a:lnSpc>
                <a:spcPct val="200000"/>
              </a:lnSpc>
              <a:spcBef>
                <a:spcPts val="0"/>
              </a:spcBef>
              <a:spcAft>
                <a:spcPts val="0"/>
              </a:spcAft>
              <a:buClr>
                <a:schemeClr val="lt1"/>
              </a:buClr>
              <a:buSzPts val="1800"/>
              <a:buFont typeface="Arial"/>
              <a:buChar char="•"/>
            </a:pPr>
            <a:r>
              <a:rPr lang="en-US" sz="1800" b="1" i="0" u="none" strike="noStrike" cap="none">
                <a:solidFill>
                  <a:schemeClr val="lt1"/>
                </a:solidFill>
                <a:latin typeface="Open Sans"/>
                <a:ea typeface="Open Sans"/>
                <a:cs typeface="Open Sans"/>
                <a:sym typeface="Open Sans"/>
              </a:rPr>
              <a:t>Data Cleaning and Data Preprocessing steps</a:t>
            </a:r>
            <a:endParaRPr/>
          </a:p>
          <a:p>
            <a:pPr marL="791306" marR="0" lvl="1" indent="-395653" algn="l" rtl="0">
              <a:lnSpc>
                <a:spcPct val="200000"/>
              </a:lnSpc>
              <a:spcBef>
                <a:spcPts val="0"/>
              </a:spcBef>
              <a:spcAft>
                <a:spcPts val="0"/>
              </a:spcAft>
              <a:buClr>
                <a:schemeClr val="lt1"/>
              </a:buClr>
              <a:buSzPts val="1800"/>
              <a:buFont typeface="Arial"/>
              <a:buChar char="•"/>
            </a:pPr>
            <a:r>
              <a:rPr lang="en-US" sz="1800" b="1" i="0" u="none" strike="noStrike" cap="none">
                <a:solidFill>
                  <a:schemeClr val="lt1"/>
                </a:solidFill>
                <a:latin typeface="Open Sans"/>
                <a:ea typeface="Open Sans"/>
                <a:cs typeface="Open Sans"/>
                <a:sym typeface="Open Sans"/>
              </a:rPr>
              <a:t>ML Modeling</a:t>
            </a:r>
            <a:endParaRPr/>
          </a:p>
          <a:p>
            <a:pPr marL="791306" marR="0" lvl="1" indent="-395653" algn="l" rtl="0">
              <a:lnSpc>
                <a:spcPct val="200000"/>
              </a:lnSpc>
              <a:spcBef>
                <a:spcPts val="0"/>
              </a:spcBef>
              <a:spcAft>
                <a:spcPts val="0"/>
              </a:spcAft>
              <a:buClr>
                <a:schemeClr val="lt1"/>
              </a:buClr>
              <a:buSzPts val="1800"/>
              <a:buFont typeface="Arial"/>
              <a:buChar char="•"/>
            </a:pPr>
            <a:r>
              <a:rPr lang="en-US" sz="1800" b="1" i="0" u="none" strike="noStrike" cap="none">
                <a:solidFill>
                  <a:schemeClr val="lt1"/>
                </a:solidFill>
                <a:latin typeface="Open Sans"/>
                <a:ea typeface="Open Sans"/>
                <a:cs typeface="Open Sans"/>
                <a:sym typeface="Open Sans"/>
              </a:rPr>
              <a:t>Deployment of ML Models using Streamlit</a:t>
            </a:r>
            <a:endParaRPr/>
          </a:p>
          <a:p>
            <a:pPr marL="791306" marR="0" lvl="1" indent="-395653" algn="l" rtl="0">
              <a:lnSpc>
                <a:spcPct val="200000"/>
              </a:lnSpc>
              <a:spcBef>
                <a:spcPts val="0"/>
              </a:spcBef>
              <a:spcAft>
                <a:spcPts val="0"/>
              </a:spcAft>
              <a:buClr>
                <a:schemeClr val="lt1"/>
              </a:buClr>
              <a:buSzPts val="1800"/>
              <a:buFont typeface="Arial"/>
              <a:buChar char="•"/>
            </a:pPr>
            <a:r>
              <a:rPr lang="en-US" sz="1800" b="1" i="0" u="none" strike="noStrike" cap="none">
                <a:solidFill>
                  <a:schemeClr val="lt1"/>
                </a:solidFill>
                <a:latin typeface="Open Sans"/>
                <a:ea typeface="Open Sans"/>
                <a:cs typeface="Open Sans"/>
                <a:sym typeface="Open Sans"/>
              </a:rPr>
              <a:t>Conclusion</a:t>
            </a:r>
            <a:endParaRPr/>
          </a:p>
          <a:p>
            <a:pPr marL="791306" marR="0" lvl="1" indent="-395653" algn="l" rtl="0">
              <a:lnSpc>
                <a:spcPct val="200000"/>
              </a:lnSpc>
              <a:spcBef>
                <a:spcPts val="0"/>
              </a:spcBef>
              <a:spcAft>
                <a:spcPts val="0"/>
              </a:spcAft>
              <a:buClr>
                <a:schemeClr val="lt1"/>
              </a:buClr>
              <a:buSzPts val="1800"/>
              <a:buFont typeface="Arial"/>
              <a:buChar char="•"/>
            </a:pPr>
            <a:r>
              <a:rPr lang="en-US" sz="1800" b="1" i="0" u="none" strike="noStrike" cap="none">
                <a:solidFill>
                  <a:schemeClr val="lt1"/>
                </a:solidFill>
                <a:latin typeface="Open Sans"/>
                <a:ea typeface="Open Sans"/>
                <a:cs typeface="Open Sans"/>
                <a:sym typeface="Open Sans"/>
              </a:rPr>
              <a:t>References</a:t>
            </a:r>
            <a:endParaRPr sz="20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1"/>
          <p:cNvPicPr preferRelativeResize="0"/>
          <p:nvPr/>
        </p:nvPicPr>
        <p:blipFill rotWithShape="1">
          <a:blip r:embed="rId3">
            <a:alphaModFix/>
          </a:blip>
          <a:srcRect/>
          <a:stretch/>
        </p:blipFill>
        <p:spPr>
          <a:xfrm>
            <a:off x="141479" y="38400"/>
            <a:ext cx="3768185" cy="898613"/>
          </a:xfrm>
          <a:prstGeom prst="rect">
            <a:avLst/>
          </a:prstGeom>
          <a:noFill/>
          <a:ln>
            <a:noFill/>
          </a:ln>
        </p:spPr>
      </p:pic>
      <p:sp>
        <p:nvSpPr>
          <p:cNvPr id="160" name="Google Shape;160;p21"/>
          <p:cNvSpPr/>
          <p:nvPr/>
        </p:nvSpPr>
        <p:spPr>
          <a:xfrm>
            <a:off x="4140678" y="199830"/>
            <a:ext cx="5331124" cy="547779"/>
          </a:xfrm>
          <a:prstGeom prst="roundRect">
            <a:avLst>
              <a:gd name="adj" fmla="val 16667"/>
            </a:avLst>
          </a:prstGeom>
          <a:solidFill>
            <a:schemeClr val="lt1"/>
          </a:solidFill>
          <a:ln w="1587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dk1"/>
                </a:solidFill>
                <a:latin typeface="Arial"/>
                <a:ea typeface="Arial"/>
                <a:cs typeface="Arial"/>
                <a:sym typeface="Arial"/>
              </a:rPr>
              <a:t>Data Exploration</a:t>
            </a:r>
            <a:endParaRPr sz="2800" b="0" i="0" u="none" strike="noStrike" cap="none">
              <a:solidFill>
                <a:schemeClr val="dk1"/>
              </a:solidFill>
              <a:latin typeface="Arial"/>
              <a:ea typeface="Arial"/>
              <a:cs typeface="Arial"/>
              <a:sym typeface="Arial"/>
            </a:endParaRPr>
          </a:p>
        </p:txBody>
      </p:sp>
      <p:pic>
        <p:nvPicPr>
          <p:cNvPr id="161" name="Google Shape;161;p21"/>
          <p:cNvPicPr preferRelativeResize="0"/>
          <p:nvPr/>
        </p:nvPicPr>
        <p:blipFill rotWithShape="1">
          <a:blip r:embed="rId4">
            <a:alphaModFix/>
          </a:blip>
          <a:srcRect l="14209" t="13044" r="19846" b="47757"/>
          <a:stretch/>
        </p:blipFill>
        <p:spPr>
          <a:xfrm>
            <a:off x="474452" y="937013"/>
            <a:ext cx="10998679" cy="3623093"/>
          </a:xfrm>
          <a:prstGeom prst="rect">
            <a:avLst/>
          </a:prstGeom>
          <a:noFill/>
          <a:ln>
            <a:noFill/>
          </a:ln>
        </p:spPr>
      </p:pic>
      <p:sp>
        <p:nvSpPr>
          <p:cNvPr id="162" name="Google Shape;162;p21"/>
          <p:cNvSpPr txBox="1"/>
          <p:nvPr/>
        </p:nvSpPr>
        <p:spPr>
          <a:xfrm>
            <a:off x="580846" y="4560106"/>
            <a:ext cx="11136702" cy="2020425"/>
          </a:xfrm>
          <a:prstGeom prst="rect">
            <a:avLst/>
          </a:prstGeom>
          <a:noFill/>
          <a:ln>
            <a:noFill/>
          </a:ln>
        </p:spPr>
        <p:txBody>
          <a:bodyPr spcFirstLastPara="1" wrap="square" lIns="91425" tIns="45700" rIns="91425" bIns="45700" anchor="t" anchorCtr="0">
            <a:spAutoFit/>
          </a:bodyPr>
          <a:lstStyle/>
          <a:p>
            <a:pPr marL="0" marR="0" lvl="0" indent="0" algn="l" rtl="0">
              <a:lnSpc>
                <a:spcPct val="217722"/>
              </a:lnSpc>
              <a:spcBef>
                <a:spcPts val="0"/>
              </a:spcBef>
              <a:spcAft>
                <a:spcPts val="0"/>
              </a:spcAft>
              <a:buNone/>
            </a:pPr>
            <a:r>
              <a:rPr lang="en-US" sz="1800" b="0" i="0" u="none" strike="noStrike" cap="none">
                <a:solidFill>
                  <a:schemeClr val="lt1"/>
                </a:solidFill>
                <a:latin typeface="Song Myung"/>
                <a:ea typeface="Song Myung"/>
                <a:cs typeface="Song Myung"/>
                <a:sym typeface="Song Myung"/>
              </a:rPr>
              <a:t>The Car Details dataset contains previous selling prices of cars, which includes various parameters such as kilometers driven, year of manufacture, fuel type, type of owner, seller type, and transmission. We will be using advanced statistical and machine learning techniques to analyze the data and build a robust model that can accurately predict the selling price of a car.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5469146" y="314863"/>
            <a:ext cx="3640347" cy="59953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Lustria"/>
              <a:buNone/>
            </a:pPr>
            <a:r>
              <a:rPr lang="en-US">
                <a:solidFill>
                  <a:srgbClr val="262626"/>
                </a:solidFill>
                <a:highlight>
                  <a:srgbClr val="00FF00"/>
                </a:highlight>
              </a:rPr>
              <a:t>Data Insights</a:t>
            </a:r>
            <a:endParaRPr>
              <a:solidFill>
                <a:srgbClr val="262626"/>
              </a:solidFill>
              <a:highlight>
                <a:srgbClr val="00FF00"/>
              </a:highlight>
            </a:endParaRPr>
          </a:p>
        </p:txBody>
      </p:sp>
      <p:pic>
        <p:nvPicPr>
          <p:cNvPr id="168" name="Google Shape;168;p22"/>
          <p:cNvPicPr preferRelativeResize="0"/>
          <p:nvPr/>
        </p:nvPicPr>
        <p:blipFill rotWithShape="1">
          <a:blip r:embed="rId3">
            <a:alphaModFix/>
          </a:blip>
          <a:srcRect/>
          <a:stretch/>
        </p:blipFill>
        <p:spPr>
          <a:xfrm>
            <a:off x="347538" y="191525"/>
            <a:ext cx="3126555" cy="748754"/>
          </a:xfrm>
          <a:prstGeom prst="rect">
            <a:avLst/>
          </a:prstGeom>
          <a:noFill/>
          <a:ln>
            <a:noFill/>
          </a:ln>
        </p:spPr>
      </p:pic>
      <p:pic>
        <p:nvPicPr>
          <p:cNvPr id="169" name="Google Shape;169;p22"/>
          <p:cNvPicPr preferRelativeResize="0"/>
          <p:nvPr/>
        </p:nvPicPr>
        <p:blipFill rotWithShape="1">
          <a:blip r:embed="rId4">
            <a:alphaModFix/>
          </a:blip>
          <a:srcRect l="14362" t="18648" r="44457" b="17991"/>
          <a:stretch/>
        </p:blipFill>
        <p:spPr>
          <a:xfrm>
            <a:off x="7815532" y="3372932"/>
            <a:ext cx="3796420" cy="3170205"/>
          </a:xfrm>
          <a:prstGeom prst="rect">
            <a:avLst/>
          </a:prstGeom>
          <a:noFill/>
          <a:ln>
            <a:noFill/>
          </a:ln>
        </p:spPr>
      </p:pic>
      <p:pic>
        <p:nvPicPr>
          <p:cNvPr id="170" name="Google Shape;170;p22"/>
          <p:cNvPicPr preferRelativeResize="0"/>
          <p:nvPr/>
        </p:nvPicPr>
        <p:blipFill rotWithShape="1">
          <a:blip r:embed="rId5">
            <a:alphaModFix/>
          </a:blip>
          <a:srcRect l="14363" t="17359" r="45236" b="21384"/>
          <a:stretch/>
        </p:blipFill>
        <p:spPr>
          <a:xfrm>
            <a:off x="105999" y="1138111"/>
            <a:ext cx="3499843" cy="2984980"/>
          </a:xfrm>
          <a:prstGeom prst="rect">
            <a:avLst/>
          </a:prstGeom>
          <a:noFill/>
          <a:ln>
            <a:noFill/>
          </a:ln>
        </p:spPr>
      </p:pic>
      <p:sp>
        <p:nvSpPr>
          <p:cNvPr id="171" name="Google Shape;171;p22"/>
          <p:cNvSpPr/>
          <p:nvPr/>
        </p:nvSpPr>
        <p:spPr>
          <a:xfrm>
            <a:off x="597300" y="4572001"/>
            <a:ext cx="6899055" cy="1250830"/>
          </a:xfrm>
          <a:prstGeom prst="roundRect">
            <a:avLst>
              <a:gd name="adj" fmla="val 16667"/>
            </a:avLst>
          </a:prstGeom>
          <a:solidFill>
            <a:srgbClr val="00B0F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262626"/>
                </a:solidFill>
                <a:latin typeface="Lustria"/>
                <a:ea typeface="Lustria"/>
                <a:cs typeface="Lustria"/>
                <a:sym typeface="Lustria"/>
              </a:rPr>
              <a:t>If we see in km driven , with the passing of years the km driven of the cars goes on decreasing.. In 2006 it is the highest which is 102603.8818 , but after 2006 , it keeps on decreasing.</a:t>
            </a:r>
            <a:endParaRPr sz="1800" b="0" i="0" u="none" strike="noStrike" cap="none">
              <a:solidFill>
                <a:schemeClr val="lt1"/>
              </a:solidFill>
              <a:latin typeface="Lustria"/>
              <a:ea typeface="Lustria"/>
              <a:cs typeface="Lustria"/>
              <a:sym typeface="Lustria"/>
            </a:endParaRPr>
          </a:p>
        </p:txBody>
      </p:sp>
      <p:sp>
        <p:nvSpPr>
          <p:cNvPr id="172" name="Google Shape;172;p22"/>
          <p:cNvSpPr/>
          <p:nvPr/>
        </p:nvSpPr>
        <p:spPr>
          <a:xfrm>
            <a:off x="4433977" y="1785668"/>
            <a:ext cx="7177975" cy="1112807"/>
          </a:xfrm>
          <a:prstGeom prst="roundRect">
            <a:avLst>
              <a:gd name="adj" fmla="val 16667"/>
            </a:avLst>
          </a:prstGeom>
          <a:solidFill>
            <a:srgbClr val="00B0F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a:solidFill>
                  <a:srgbClr val="262626"/>
                </a:solidFill>
                <a:latin typeface="Lustria"/>
                <a:ea typeface="Lustria"/>
                <a:cs typeface="Lustria"/>
                <a:sym typeface="Lustria"/>
              </a:rPr>
              <a:t>In the Year 1992, the average selling price of cars were lowest, But with the passing of years the average selling price of cars keeps on increasing. It increases from 50,000 to 1059020.482 in 2019 . But In 2020 it starts declining.</a:t>
            </a:r>
            <a:endParaRPr sz="1800">
              <a:solidFill>
                <a:srgbClr val="262626"/>
              </a:solidFill>
              <a:latin typeface="Lustria"/>
              <a:ea typeface="Lustria"/>
              <a:cs typeface="Lustria"/>
              <a:sym typeface="Lust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4027286" y="235223"/>
            <a:ext cx="5755070" cy="480769"/>
          </a:xfrm>
          <a:prstGeom prst="rect">
            <a:avLst/>
          </a:prstGeom>
          <a:solidFill>
            <a:srgbClr val="7030A0"/>
          </a:solidFill>
          <a:ln>
            <a:noFill/>
          </a:ln>
          <a:effectLst>
            <a:outerShdw blurRad="25400">
              <a:srgbClr val="000000">
                <a:alpha val="45882"/>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2"/>
              </a:buClr>
              <a:buSzPct val="100000"/>
              <a:buFont typeface="Lustria"/>
              <a:buNone/>
            </a:pPr>
            <a:r>
              <a:rPr lang="en-US"/>
              <a:t>Data Insights</a:t>
            </a:r>
            <a:endParaRPr/>
          </a:p>
        </p:txBody>
      </p:sp>
      <p:pic>
        <p:nvPicPr>
          <p:cNvPr id="178" name="Google Shape;178;p23"/>
          <p:cNvPicPr preferRelativeResize="0"/>
          <p:nvPr/>
        </p:nvPicPr>
        <p:blipFill rotWithShape="1">
          <a:blip r:embed="rId3">
            <a:alphaModFix/>
          </a:blip>
          <a:srcRect/>
          <a:stretch/>
        </p:blipFill>
        <p:spPr>
          <a:xfrm>
            <a:off x="347539" y="191525"/>
            <a:ext cx="2658282" cy="636611"/>
          </a:xfrm>
          <a:prstGeom prst="rect">
            <a:avLst/>
          </a:prstGeom>
          <a:noFill/>
          <a:ln>
            <a:noFill/>
          </a:ln>
        </p:spPr>
      </p:pic>
      <p:pic>
        <p:nvPicPr>
          <p:cNvPr id="179" name="Google Shape;179;p23"/>
          <p:cNvPicPr preferRelativeResize="0"/>
          <p:nvPr/>
        </p:nvPicPr>
        <p:blipFill rotWithShape="1">
          <a:blip r:embed="rId4">
            <a:alphaModFix/>
          </a:blip>
          <a:srcRect l="40189" t="14882" r="34216" b="40846"/>
          <a:stretch/>
        </p:blipFill>
        <p:spPr>
          <a:xfrm>
            <a:off x="347539" y="1130061"/>
            <a:ext cx="2222936" cy="2824260"/>
          </a:xfrm>
          <a:prstGeom prst="rect">
            <a:avLst/>
          </a:prstGeom>
          <a:noFill/>
          <a:ln>
            <a:noFill/>
          </a:ln>
        </p:spPr>
      </p:pic>
      <p:pic>
        <p:nvPicPr>
          <p:cNvPr id="180" name="Google Shape;180;p23"/>
          <p:cNvPicPr preferRelativeResize="0"/>
          <p:nvPr/>
        </p:nvPicPr>
        <p:blipFill rotWithShape="1">
          <a:blip r:embed="rId5">
            <a:alphaModFix/>
          </a:blip>
          <a:srcRect l="15707" t="14466" r="32145" b="37987"/>
          <a:stretch/>
        </p:blipFill>
        <p:spPr>
          <a:xfrm>
            <a:off x="409937" y="4117160"/>
            <a:ext cx="6780246" cy="2419352"/>
          </a:xfrm>
          <a:prstGeom prst="rect">
            <a:avLst/>
          </a:prstGeom>
          <a:noFill/>
          <a:ln>
            <a:noFill/>
          </a:ln>
        </p:spPr>
      </p:pic>
      <p:pic>
        <p:nvPicPr>
          <p:cNvPr id="181" name="Google Shape;181;p23"/>
          <p:cNvPicPr preferRelativeResize="0"/>
          <p:nvPr/>
        </p:nvPicPr>
        <p:blipFill rotWithShape="1">
          <a:blip r:embed="rId6">
            <a:alphaModFix/>
          </a:blip>
          <a:srcRect l="15839" t="52793" r="36958" b="19849"/>
          <a:stretch/>
        </p:blipFill>
        <p:spPr>
          <a:xfrm>
            <a:off x="2773461" y="1253638"/>
            <a:ext cx="4416722" cy="2625853"/>
          </a:xfrm>
          <a:prstGeom prst="rect">
            <a:avLst/>
          </a:prstGeom>
          <a:noFill/>
          <a:ln>
            <a:noFill/>
          </a:ln>
        </p:spPr>
      </p:pic>
      <p:sp>
        <p:nvSpPr>
          <p:cNvPr id="182" name="Google Shape;182;p23"/>
          <p:cNvSpPr/>
          <p:nvPr/>
        </p:nvSpPr>
        <p:spPr>
          <a:xfrm>
            <a:off x="7841411" y="1253638"/>
            <a:ext cx="4003050" cy="5369139"/>
          </a:xfrm>
          <a:prstGeom prst="flowChartAlternateProcess">
            <a:avLst/>
          </a:prstGeom>
          <a:solidFill>
            <a:srgbClr val="92D05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262626"/>
                </a:solidFill>
                <a:latin typeface="Lustria"/>
                <a:ea typeface="Lustria"/>
                <a:cs typeface="Lustria"/>
                <a:sym typeface="Lustria"/>
              </a:rPr>
              <a:t>My findings from this Analysis is that there are large number of cars having diesel fuel type, and the average selling price of diesel type cars are higher than other fuel type cars, but the LPG fuel type  cars having the highest average km driven.In reference to transmission, the average selling price of manual cars are lower than automatic cars which means people prefer more manual cars. It is clearly observe that Trustmark dealers deals with high selling price cars and the dealers seller type sold more km driven cars than other seller types.  </a:t>
            </a:r>
            <a:endParaRPr sz="1800">
              <a:solidFill>
                <a:srgbClr val="262626"/>
              </a:solidFill>
              <a:latin typeface="Lustria"/>
              <a:ea typeface="Lustria"/>
              <a:cs typeface="Lustria"/>
              <a:sym typeface="Lust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926298" y="284672"/>
            <a:ext cx="3518962" cy="646981"/>
          </a:xfrm>
          <a:prstGeom prst="rect">
            <a:avLst/>
          </a:prstGeom>
          <a:solidFill>
            <a:srgbClr val="C00000"/>
          </a:solidFill>
          <a:ln>
            <a:noFill/>
          </a:ln>
          <a:effectLst>
            <a:outerShdw blurRad="25400">
              <a:srgbClr val="000000">
                <a:alpha val="45882"/>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2"/>
              </a:buClr>
              <a:buSzPct val="100000"/>
              <a:buFont typeface="Lustria"/>
              <a:buNone/>
            </a:pPr>
            <a:r>
              <a:rPr lang="en-US"/>
              <a:t>Data Insights</a:t>
            </a:r>
            <a:endParaRPr/>
          </a:p>
        </p:txBody>
      </p:sp>
      <p:pic>
        <p:nvPicPr>
          <p:cNvPr id="188" name="Google Shape;188;p24"/>
          <p:cNvPicPr preferRelativeResize="0"/>
          <p:nvPr/>
        </p:nvPicPr>
        <p:blipFill rotWithShape="1">
          <a:blip r:embed="rId3">
            <a:alphaModFix/>
          </a:blip>
          <a:srcRect/>
          <a:stretch/>
        </p:blipFill>
        <p:spPr>
          <a:xfrm>
            <a:off x="347539" y="200151"/>
            <a:ext cx="2658282" cy="636611"/>
          </a:xfrm>
          <a:prstGeom prst="rect">
            <a:avLst/>
          </a:prstGeom>
          <a:noFill/>
          <a:ln>
            <a:noFill/>
          </a:ln>
        </p:spPr>
      </p:pic>
      <p:pic>
        <p:nvPicPr>
          <p:cNvPr id="189" name="Google Shape;189;p24"/>
          <p:cNvPicPr preferRelativeResize="0"/>
          <p:nvPr/>
        </p:nvPicPr>
        <p:blipFill rotWithShape="1">
          <a:blip r:embed="rId4">
            <a:alphaModFix/>
          </a:blip>
          <a:srcRect l="14575" t="17206" r="60000" b="33611"/>
          <a:stretch/>
        </p:blipFill>
        <p:spPr>
          <a:xfrm>
            <a:off x="801202" y="1262821"/>
            <a:ext cx="3099713" cy="3372928"/>
          </a:xfrm>
          <a:prstGeom prst="rect">
            <a:avLst/>
          </a:prstGeom>
          <a:noFill/>
          <a:ln>
            <a:noFill/>
          </a:ln>
        </p:spPr>
      </p:pic>
      <p:pic>
        <p:nvPicPr>
          <p:cNvPr id="190" name="Google Shape;190;p24"/>
          <p:cNvPicPr preferRelativeResize="0"/>
          <p:nvPr/>
        </p:nvPicPr>
        <p:blipFill rotWithShape="1">
          <a:blip r:embed="rId5">
            <a:alphaModFix/>
          </a:blip>
          <a:srcRect l="14825" t="14887" r="34939" b="40952"/>
          <a:stretch/>
        </p:blipFill>
        <p:spPr>
          <a:xfrm>
            <a:off x="4485782" y="1483743"/>
            <a:ext cx="6814822" cy="3079631"/>
          </a:xfrm>
          <a:prstGeom prst="rect">
            <a:avLst/>
          </a:prstGeom>
          <a:noFill/>
          <a:ln>
            <a:noFill/>
          </a:ln>
        </p:spPr>
      </p:pic>
      <p:sp>
        <p:nvSpPr>
          <p:cNvPr id="191" name="Google Shape;191;p24"/>
          <p:cNvSpPr/>
          <p:nvPr/>
        </p:nvSpPr>
        <p:spPr>
          <a:xfrm>
            <a:off x="508958" y="4925683"/>
            <a:ext cx="11076318" cy="1492369"/>
          </a:xfrm>
          <a:prstGeom prst="roundRect">
            <a:avLst>
              <a:gd name="adj" fmla="val 16667"/>
            </a:avLst>
          </a:prstGeom>
          <a:solidFill>
            <a:srgbClr val="FF000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ustria"/>
                <a:ea typeface="Lustria"/>
                <a:cs typeface="Lustria"/>
                <a:sym typeface="Lustria"/>
              </a:rPr>
              <a:t>From these features the analysis is that most no. of cars are sold to first owners and the average selling price of test drive cars are high than other owners because they own high selling price cars. It is alse seen that Automatic cars have no CNG and LPG fuel type cars and the average selling price of manual cars are higher than automatic cars. In manual type cars people mostly prefer CNG cars whereas In automatic cars people mostly prefer electric cars.</a:t>
            </a:r>
            <a:endParaRPr sz="1800">
              <a:solidFill>
                <a:schemeClr val="lt1"/>
              </a:solidFill>
              <a:latin typeface="Lustria"/>
              <a:ea typeface="Lustria"/>
              <a:cs typeface="Lustria"/>
              <a:sym typeface="Lust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5"/>
          <p:cNvPicPr preferRelativeResize="0"/>
          <p:nvPr/>
        </p:nvPicPr>
        <p:blipFill rotWithShape="1">
          <a:blip r:embed="rId3">
            <a:alphaModFix/>
          </a:blip>
          <a:srcRect/>
          <a:stretch/>
        </p:blipFill>
        <p:spPr>
          <a:xfrm>
            <a:off x="347539" y="200151"/>
            <a:ext cx="2658282" cy="636611"/>
          </a:xfrm>
          <a:prstGeom prst="rect">
            <a:avLst/>
          </a:prstGeom>
          <a:noFill/>
          <a:ln>
            <a:noFill/>
          </a:ln>
        </p:spPr>
      </p:pic>
      <p:sp>
        <p:nvSpPr>
          <p:cNvPr id="197" name="Google Shape;197;p25"/>
          <p:cNvSpPr/>
          <p:nvPr/>
        </p:nvSpPr>
        <p:spPr>
          <a:xfrm>
            <a:off x="3881887" y="200151"/>
            <a:ext cx="4804913" cy="722875"/>
          </a:xfrm>
          <a:prstGeom prst="ellipse">
            <a:avLst/>
          </a:prstGeom>
          <a:solidFill>
            <a:srgbClr val="FFC000"/>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Lustria"/>
                <a:ea typeface="Lustria"/>
                <a:cs typeface="Lustria"/>
                <a:sym typeface="Lustria"/>
              </a:rPr>
              <a:t>EDA Graphs</a:t>
            </a:r>
            <a:endParaRPr sz="3600">
              <a:solidFill>
                <a:schemeClr val="dk1"/>
              </a:solidFill>
              <a:latin typeface="Lustria"/>
              <a:ea typeface="Lustria"/>
              <a:cs typeface="Lustria"/>
              <a:sym typeface="Lustria"/>
            </a:endParaRPr>
          </a:p>
        </p:txBody>
      </p:sp>
      <p:sp>
        <p:nvSpPr>
          <p:cNvPr id="198" name="Google Shape;198;p25"/>
          <p:cNvSpPr txBox="1"/>
          <p:nvPr/>
        </p:nvSpPr>
        <p:spPr>
          <a:xfrm>
            <a:off x="459356" y="1014906"/>
            <a:ext cx="217457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FFC000"/>
                </a:solidFill>
                <a:latin typeface="Lustria"/>
                <a:ea typeface="Lustria"/>
                <a:cs typeface="Lustria"/>
                <a:sym typeface="Lustria"/>
              </a:rPr>
              <a:t># Importing Libraries</a:t>
            </a:r>
            <a:endParaRPr/>
          </a:p>
          <a:p>
            <a:pPr marL="0" marR="0" lvl="0" indent="0" algn="l" rtl="0">
              <a:spcBef>
                <a:spcPts val="0"/>
              </a:spcBef>
              <a:spcAft>
                <a:spcPts val="0"/>
              </a:spcAft>
              <a:buNone/>
            </a:pPr>
            <a:r>
              <a:rPr lang="en-US" sz="1000">
                <a:solidFill>
                  <a:srgbClr val="FFC000"/>
                </a:solidFill>
                <a:latin typeface="Lustria"/>
                <a:ea typeface="Lustria"/>
                <a:cs typeface="Lustria"/>
                <a:sym typeface="Lustria"/>
              </a:rPr>
              <a:t>import pandas as pd</a:t>
            </a:r>
            <a:endParaRPr/>
          </a:p>
          <a:p>
            <a:pPr marL="0" marR="0" lvl="0" indent="0" algn="l" rtl="0">
              <a:spcBef>
                <a:spcPts val="0"/>
              </a:spcBef>
              <a:spcAft>
                <a:spcPts val="0"/>
              </a:spcAft>
              <a:buNone/>
            </a:pPr>
            <a:r>
              <a:rPr lang="en-US" sz="1000">
                <a:solidFill>
                  <a:srgbClr val="FFC000"/>
                </a:solidFill>
                <a:latin typeface="Lustria"/>
                <a:ea typeface="Lustria"/>
                <a:cs typeface="Lustria"/>
                <a:sym typeface="Lustria"/>
              </a:rPr>
              <a:t>import matplotlib.pyplot as plt</a:t>
            </a:r>
            <a:endParaRPr/>
          </a:p>
          <a:p>
            <a:pPr marL="0" marR="0" lvl="0" indent="0" algn="l" rtl="0">
              <a:spcBef>
                <a:spcPts val="0"/>
              </a:spcBef>
              <a:spcAft>
                <a:spcPts val="0"/>
              </a:spcAft>
              <a:buNone/>
            </a:pPr>
            <a:r>
              <a:rPr lang="en-US" sz="1000">
                <a:solidFill>
                  <a:srgbClr val="FFC000"/>
                </a:solidFill>
                <a:latin typeface="Lustria"/>
                <a:ea typeface="Lustria"/>
                <a:cs typeface="Lustria"/>
                <a:sym typeface="Lustria"/>
              </a:rPr>
              <a:t>import seaborn as sns</a:t>
            </a:r>
            <a:endParaRPr/>
          </a:p>
          <a:p>
            <a:pPr marL="0" marR="0" lvl="0" indent="0" algn="l" rtl="0">
              <a:spcBef>
                <a:spcPts val="0"/>
              </a:spcBef>
              <a:spcAft>
                <a:spcPts val="0"/>
              </a:spcAft>
              <a:buNone/>
            </a:pPr>
            <a:r>
              <a:rPr lang="en-US" sz="1000">
                <a:solidFill>
                  <a:srgbClr val="FFC000"/>
                </a:solidFill>
                <a:latin typeface="Lustria"/>
                <a:ea typeface="Lustria"/>
                <a:cs typeface="Lustria"/>
                <a:sym typeface="Lustria"/>
              </a:rPr>
              <a:t>%matplotlib inline</a:t>
            </a:r>
            <a:endParaRPr/>
          </a:p>
          <a:p>
            <a:pPr marL="0" marR="0" lvl="0" indent="0" algn="l" rtl="0">
              <a:spcBef>
                <a:spcPts val="0"/>
              </a:spcBef>
              <a:spcAft>
                <a:spcPts val="0"/>
              </a:spcAft>
              <a:buNone/>
            </a:pPr>
            <a:r>
              <a:rPr lang="en-US" sz="1000">
                <a:solidFill>
                  <a:srgbClr val="FFC000"/>
                </a:solidFill>
                <a:latin typeface="Lustria"/>
                <a:ea typeface="Lustria"/>
                <a:cs typeface="Lustria"/>
                <a:sym typeface="Lustria"/>
              </a:rPr>
              <a:t>sns.set_style('darkgrid')</a:t>
            </a:r>
            <a:endParaRPr/>
          </a:p>
          <a:p>
            <a:pPr marL="0" marR="0" lvl="0" indent="0" algn="l" rtl="0">
              <a:spcBef>
                <a:spcPts val="0"/>
              </a:spcBef>
              <a:spcAft>
                <a:spcPts val="0"/>
              </a:spcAft>
              <a:buNone/>
            </a:pPr>
            <a:endParaRPr sz="1000">
              <a:solidFill>
                <a:srgbClr val="FFC000"/>
              </a:solidFill>
              <a:latin typeface="Lustria"/>
              <a:ea typeface="Lustria"/>
              <a:cs typeface="Lustria"/>
              <a:sym typeface="Lustria"/>
            </a:endParaRPr>
          </a:p>
          <a:p>
            <a:pPr marL="0" marR="0" lvl="0" indent="0" algn="l" rtl="0">
              <a:spcBef>
                <a:spcPts val="0"/>
              </a:spcBef>
              <a:spcAft>
                <a:spcPts val="0"/>
              </a:spcAft>
              <a:buNone/>
            </a:pPr>
            <a:r>
              <a:rPr lang="en-US" sz="1000">
                <a:solidFill>
                  <a:srgbClr val="FFC000"/>
                </a:solidFill>
                <a:latin typeface="Lustria"/>
                <a:ea typeface="Lustria"/>
                <a:cs typeface="Lustria"/>
                <a:sym typeface="Lustria"/>
              </a:rPr>
              <a:t>import warnings</a:t>
            </a:r>
            <a:endParaRPr/>
          </a:p>
          <a:p>
            <a:pPr marL="0" marR="0" lvl="0" indent="0" algn="l" rtl="0">
              <a:spcBef>
                <a:spcPts val="0"/>
              </a:spcBef>
              <a:spcAft>
                <a:spcPts val="0"/>
              </a:spcAft>
              <a:buNone/>
            </a:pPr>
            <a:r>
              <a:rPr lang="en-US" sz="1000">
                <a:solidFill>
                  <a:srgbClr val="FFC000"/>
                </a:solidFill>
                <a:latin typeface="Lustria"/>
                <a:ea typeface="Lustria"/>
                <a:cs typeface="Lustria"/>
                <a:sym typeface="Lustria"/>
              </a:rPr>
              <a:t>warnings.filterwarnings('ignore')</a:t>
            </a:r>
            <a:endParaRPr/>
          </a:p>
        </p:txBody>
      </p:sp>
      <p:pic>
        <p:nvPicPr>
          <p:cNvPr id="199" name="Google Shape;199;p25"/>
          <p:cNvPicPr preferRelativeResize="0"/>
          <p:nvPr/>
        </p:nvPicPr>
        <p:blipFill rotWithShape="1">
          <a:blip r:embed="rId4">
            <a:alphaModFix/>
          </a:blip>
          <a:srcRect/>
          <a:stretch/>
        </p:blipFill>
        <p:spPr>
          <a:xfrm>
            <a:off x="3605751" y="1209405"/>
            <a:ext cx="7806995" cy="2836384"/>
          </a:xfrm>
          <a:prstGeom prst="rect">
            <a:avLst/>
          </a:prstGeom>
          <a:noFill/>
          <a:ln>
            <a:noFill/>
          </a:ln>
        </p:spPr>
      </p:pic>
      <p:pic>
        <p:nvPicPr>
          <p:cNvPr id="200" name="Google Shape;200;p25"/>
          <p:cNvPicPr preferRelativeResize="0"/>
          <p:nvPr/>
        </p:nvPicPr>
        <p:blipFill rotWithShape="1">
          <a:blip r:embed="rId5">
            <a:alphaModFix/>
          </a:blip>
          <a:srcRect/>
          <a:stretch/>
        </p:blipFill>
        <p:spPr>
          <a:xfrm>
            <a:off x="103765" y="2670378"/>
            <a:ext cx="3186582" cy="3756211"/>
          </a:xfrm>
          <a:prstGeom prst="rect">
            <a:avLst/>
          </a:prstGeom>
          <a:noFill/>
          <a:ln>
            <a:noFill/>
          </a:ln>
        </p:spPr>
      </p:pic>
      <p:pic>
        <p:nvPicPr>
          <p:cNvPr id="201" name="Google Shape;201;p25"/>
          <p:cNvPicPr preferRelativeResize="0"/>
          <p:nvPr/>
        </p:nvPicPr>
        <p:blipFill rotWithShape="1">
          <a:blip r:embed="rId6">
            <a:alphaModFix/>
          </a:blip>
          <a:srcRect/>
          <a:stretch/>
        </p:blipFill>
        <p:spPr>
          <a:xfrm>
            <a:off x="3605751" y="4332168"/>
            <a:ext cx="8267631" cy="20944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6"/>
          <p:cNvPicPr preferRelativeResize="0"/>
          <p:nvPr/>
        </p:nvPicPr>
        <p:blipFill rotWithShape="1">
          <a:blip r:embed="rId3">
            <a:alphaModFix/>
          </a:blip>
          <a:srcRect/>
          <a:stretch/>
        </p:blipFill>
        <p:spPr>
          <a:xfrm>
            <a:off x="6254151" y="1104179"/>
            <a:ext cx="5771072" cy="5641677"/>
          </a:xfrm>
          <a:prstGeom prst="rect">
            <a:avLst/>
          </a:prstGeom>
          <a:noFill/>
          <a:ln>
            <a:noFill/>
          </a:ln>
        </p:spPr>
      </p:pic>
      <p:pic>
        <p:nvPicPr>
          <p:cNvPr id="207" name="Google Shape;207;p26"/>
          <p:cNvPicPr preferRelativeResize="0"/>
          <p:nvPr/>
        </p:nvPicPr>
        <p:blipFill rotWithShape="1">
          <a:blip r:embed="rId4">
            <a:alphaModFix/>
          </a:blip>
          <a:srcRect/>
          <a:stretch/>
        </p:blipFill>
        <p:spPr>
          <a:xfrm>
            <a:off x="104174" y="1104181"/>
            <a:ext cx="5991826" cy="5641676"/>
          </a:xfrm>
          <a:prstGeom prst="rect">
            <a:avLst/>
          </a:prstGeom>
          <a:noFill/>
          <a:ln>
            <a:noFill/>
          </a:ln>
        </p:spPr>
      </p:pic>
      <p:pic>
        <p:nvPicPr>
          <p:cNvPr id="208" name="Google Shape;208;p26"/>
          <p:cNvPicPr preferRelativeResize="0"/>
          <p:nvPr/>
        </p:nvPicPr>
        <p:blipFill rotWithShape="1">
          <a:blip r:embed="rId5">
            <a:alphaModFix/>
          </a:blip>
          <a:srcRect/>
          <a:stretch/>
        </p:blipFill>
        <p:spPr>
          <a:xfrm>
            <a:off x="235396" y="112143"/>
            <a:ext cx="2521478" cy="603849"/>
          </a:xfrm>
          <a:prstGeom prst="rect">
            <a:avLst/>
          </a:prstGeom>
          <a:noFill/>
          <a:ln>
            <a:noFill/>
          </a:ln>
        </p:spPr>
      </p:pic>
      <p:sp>
        <p:nvSpPr>
          <p:cNvPr id="209" name="Google Shape;209;p26"/>
          <p:cNvSpPr/>
          <p:nvPr/>
        </p:nvSpPr>
        <p:spPr>
          <a:xfrm>
            <a:off x="3891922" y="189781"/>
            <a:ext cx="4753211" cy="534837"/>
          </a:xfrm>
          <a:prstGeom prst="flowChartTerminator">
            <a:avLst/>
          </a:prstGeom>
          <a:solidFill>
            <a:srgbClr val="F0AD96"/>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Lustria"/>
                <a:ea typeface="Lustria"/>
                <a:cs typeface="Lustria"/>
                <a:sym typeface="Lustria"/>
              </a:rPr>
              <a:t>EDA Graphs</a:t>
            </a:r>
            <a:endParaRPr sz="2800">
              <a:solidFill>
                <a:schemeClr val="dk1"/>
              </a:solidFill>
              <a:latin typeface="Lustria"/>
              <a:ea typeface="Lustria"/>
              <a:cs typeface="Lustria"/>
              <a:sym typeface="Lust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7"/>
          <p:cNvPicPr preferRelativeResize="0"/>
          <p:nvPr/>
        </p:nvPicPr>
        <p:blipFill rotWithShape="1">
          <a:blip r:embed="rId3">
            <a:alphaModFix/>
          </a:blip>
          <a:srcRect/>
          <a:stretch/>
        </p:blipFill>
        <p:spPr>
          <a:xfrm>
            <a:off x="6426679" y="2656937"/>
            <a:ext cx="5572634" cy="4037162"/>
          </a:xfrm>
          <a:prstGeom prst="rect">
            <a:avLst/>
          </a:prstGeom>
          <a:noFill/>
          <a:ln>
            <a:noFill/>
          </a:ln>
        </p:spPr>
      </p:pic>
      <p:pic>
        <p:nvPicPr>
          <p:cNvPr id="215" name="Google Shape;215;p27"/>
          <p:cNvPicPr preferRelativeResize="0"/>
          <p:nvPr/>
        </p:nvPicPr>
        <p:blipFill rotWithShape="1">
          <a:blip r:embed="rId4">
            <a:alphaModFix/>
          </a:blip>
          <a:srcRect/>
          <a:stretch/>
        </p:blipFill>
        <p:spPr>
          <a:xfrm>
            <a:off x="108387" y="2631055"/>
            <a:ext cx="5987613" cy="4063043"/>
          </a:xfrm>
          <a:prstGeom prst="rect">
            <a:avLst/>
          </a:prstGeom>
          <a:noFill/>
          <a:ln>
            <a:noFill/>
          </a:ln>
        </p:spPr>
      </p:pic>
      <p:pic>
        <p:nvPicPr>
          <p:cNvPr id="216" name="Google Shape;216;p27"/>
          <p:cNvPicPr preferRelativeResize="0"/>
          <p:nvPr/>
        </p:nvPicPr>
        <p:blipFill rotWithShape="1">
          <a:blip r:embed="rId5">
            <a:alphaModFix/>
          </a:blip>
          <a:srcRect/>
          <a:stretch/>
        </p:blipFill>
        <p:spPr>
          <a:xfrm>
            <a:off x="6096000" y="163902"/>
            <a:ext cx="5454770" cy="1949989"/>
          </a:xfrm>
          <a:prstGeom prst="rect">
            <a:avLst/>
          </a:prstGeom>
          <a:noFill/>
          <a:ln>
            <a:noFill/>
          </a:ln>
        </p:spPr>
      </p:pic>
      <p:pic>
        <p:nvPicPr>
          <p:cNvPr id="217" name="Google Shape;217;p27"/>
          <p:cNvPicPr preferRelativeResize="0"/>
          <p:nvPr/>
        </p:nvPicPr>
        <p:blipFill rotWithShape="1">
          <a:blip r:embed="rId6">
            <a:alphaModFix/>
          </a:blip>
          <a:srcRect/>
          <a:stretch/>
        </p:blipFill>
        <p:spPr>
          <a:xfrm>
            <a:off x="235396" y="112143"/>
            <a:ext cx="2521478" cy="603849"/>
          </a:xfrm>
          <a:prstGeom prst="rect">
            <a:avLst/>
          </a:prstGeom>
          <a:noFill/>
          <a:ln>
            <a:noFill/>
          </a:ln>
        </p:spPr>
      </p:pic>
      <p:sp>
        <p:nvSpPr>
          <p:cNvPr id="218" name="Google Shape;218;p27"/>
          <p:cNvSpPr/>
          <p:nvPr/>
        </p:nvSpPr>
        <p:spPr>
          <a:xfrm>
            <a:off x="146320" y="1104180"/>
            <a:ext cx="4718649" cy="1138687"/>
          </a:xfrm>
          <a:prstGeom prst="flowChartAlternateProcess">
            <a:avLst/>
          </a:prstGeom>
          <a:solidFill>
            <a:schemeClr val="lt2"/>
          </a:solidFill>
          <a:ln w="15875" cap="rnd" cmpd="sng">
            <a:solidFill>
              <a:srgbClr val="4F1D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Lustria"/>
                <a:ea typeface="Lustria"/>
                <a:cs typeface="Lustria"/>
                <a:sym typeface="Lustria"/>
              </a:rPr>
              <a:t>EDA Graphs</a:t>
            </a:r>
            <a:endParaRPr sz="4800">
              <a:solidFill>
                <a:schemeClr val="dk1"/>
              </a:solidFill>
              <a:latin typeface="Lustria"/>
              <a:ea typeface="Lustria"/>
              <a:cs typeface="Lustria"/>
              <a:sym typeface="Lustria"/>
            </a:endParaRPr>
          </a:p>
        </p:txBody>
      </p:sp>
    </p:spTree>
  </p:cSld>
  <p:clrMapOvr>
    <a:masterClrMapping/>
  </p:clrMapOvr>
</p:sld>
</file>

<file path=ppt/theme/theme1.xml><?xml version="1.0" encoding="utf-8"?>
<a:theme xmlns:a="http://schemas.openxmlformats.org/drawingml/2006/main"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1470</Words>
  <Application>Microsoft Office PowerPoint</Application>
  <PresentationFormat>Widescreen</PresentationFormat>
  <Paragraphs>80</Paragraphs>
  <Slides>18</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Algerian</vt:lpstr>
      <vt:lpstr>Merriweather</vt:lpstr>
      <vt:lpstr>Lustria</vt:lpstr>
      <vt:lpstr>Quattrocento Sans</vt:lpstr>
      <vt:lpstr>Song Myung</vt:lpstr>
      <vt:lpstr>Arial</vt:lpstr>
      <vt:lpstr>Anton</vt:lpstr>
      <vt:lpstr>Overlock</vt:lpstr>
      <vt:lpstr>Noto Sans Symbols</vt:lpstr>
      <vt:lpstr>Federo</vt:lpstr>
      <vt:lpstr>Arial Narrow</vt:lpstr>
      <vt:lpstr>Open Sans</vt:lpstr>
      <vt:lpstr>Slate</vt:lpstr>
      <vt:lpstr>Data Science with Python Career Program - Capstone Project </vt:lpstr>
      <vt:lpstr>AGENDA</vt:lpstr>
      <vt:lpstr>PowerPoint Presentation</vt:lpstr>
      <vt:lpstr>Data Insights</vt:lpstr>
      <vt:lpstr>Data Insights</vt:lpstr>
      <vt:lpstr>Data Insights</vt:lpstr>
      <vt:lpstr>PowerPoint Presentation</vt:lpstr>
      <vt:lpstr>PowerPoint Presentation</vt:lpstr>
      <vt:lpstr>PowerPoint Presentation</vt:lpstr>
      <vt:lpstr>PowerPoint Presentation</vt:lpstr>
      <vt:lpstr>Graphical Analysis and Conclusion on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with Python Career Program - Capstone Project</dc:title>
  <dc:creator>AFZAL</dc:creator>
  <cp:lastModifiedBy>afjalk316@outlook.com</cp:lastModifiedBy>
  <cp:revision>2</cp:revision>
  <cp:lastPrinted>2023-08-05T16:10:14Z</cp:lastPrinted>
  <dcterms:modified xsi:type="dcterms:W3CDTF">2023-08-05T16:36:35Z</dcterms:modified>
</cp:coreProperties>
</file>